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Inter"/>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0" name="Mario Orti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Inter-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12-25T18:04:34.307">
    <p:pos x="368" y="1016"/>
    <p:text>Recommend this in the same situation as me</p:text>
  </p:cm>
  <p:cm authorId="0" idx="2" dt="2021-12-25T23:21:54.022">
    <p:pos x="6000" y="0"/>
    <p:text>Not a big fan of the layout</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1-12-25T17:32:21.804">
    <p:pos x="2394" y="2938"/>
    <p:text>* Other projects such as NGINX (/engine-x/) and Apache (/uh · pa · chee/) with very similar requirements greatly benefit from a plugin system</p:text>
  </p:cm>
  <p:cm authorId="0" idx="4" dt="2021-12-26T13:10:45.796">
    <p:pos x="1112" y="1146"/>
    <p:text>* Whenever a new sink or source is added, it means a new (probably big) dependency even for those who won't use said sink or source
* All plugins are recompiled for any minor change anywhere in the runtime or another plugin
* From scratch it takes more than 7 minutes on my 6-7 year old desktop PC
* Even incremental changes take around 10 seconds
* Compiling in release is around 11 minutes</p:text>
  </p:cm>
  <p:cm authorId="0" idx="5" dt="2021-12-25T20:24:30.079">
    <p:pos x="6000" y="0"/>
    <p:text>A plugin system is a very abstract concept. You can maybe think about Photoshop plugins, which give you access to new filters or effects. But even the applications on your mobile phone could be considered plugins to the Operating System it has installed, to some extent.
Point is, that plugins are components that make it possible to add additional features to an existing program, as opposed to being limited to the fixed set of features that comes with it.
If someone wanted to add a new source for Tremor, it should be possible to do so without having to recompile the entire program. This would separate Tremor in a _runtime_, with its core functionality, and the _plugins_, with its dynamic components.</p:text>
  </p:cm>
  <p:cm authorId="0" idx="6" dt="2021-12-25T20:03:32.771">
    <p:pos x="5418" y="1146"/>
    <p:text>* Decoupling deployment of executable and components
* Separating core and non-core development lifecycle. For example, it's somewhat similar to how Rust doesn't include things like HTTP in the std library: some things move at a different pace.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1-12-26T12:08:05.538">
    <p:pos x="6000" y="0"/>
    <p:text>Now, it's likely that you're already familiar with what a plugin system _is_, but maybe not with how it _works_.
In the case of dynamic loading, the single Tremor binary is split up into a _runtime_, and a set of _plugins_ that implement the actual functionality. The executable is now limited to core code and loading plugins. Loading a plugin means copying it into memory, and calculating the function addresses dynamically, instead of having them hardcoded in a single binary.</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1-12-26T15:02:09.472">
    <p:pos x="6000" y="0"/>
    <p:text>The problem is that dynamic loading in Rust is far from being as easy as in, say, C. This is where the "choosing the path of pain" part of the title comes into play. Rust isn't made for plugins systems at all. This is because Rust doesn't have what we call a _stable Application Binary Interface_.
This ABI instability essentially means that the "calling functions from the plugin" part is undefined by rust. We don't know how we're supposed to call the functions in the plugins, nor how the types layouts they use look like. These may vary from compilation to compilation, so we can't rely on them.</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1-12-26T14:34:24.554">
    <p:pos x="6000" y="0"/>
    <p:text>This is a short presentation, so I won't get into any more details, though. Changing topics, here's how my progress has been so far.</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1-12-26T15:25:25.640">
    <p:pos x="4183" y="1073"/>
    <p:text>Maybe this should be 'Programming' in general instead of just Rust?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081787c79d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081787c79d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1081787c79d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81787c79d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81787c79d_0_2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g1081787c79d_0_2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081787c79d_0_2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081787c79d_0_2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g1081787c79d_0_2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81787c79d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81787c79d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g1081787c79d_0_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081787c79d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081787c79d_0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g1081787c79d_0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081787c79d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081787c79d_0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1081787c79d_0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1081787c79d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1081787c79d_0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g1081787c79d_0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081787c79d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081787c79d_0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g1081787c79d_0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81787c79d_0_3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81787c79d_0_3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1081787c79d_0_3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081787c79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081787c79d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g1081787c79d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081787c79d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081787c79d_0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081787c79d_0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081787c79d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081787c79d_0_2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1081787c79d_0_2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081787c79d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081787c79d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 name="Google Shape;157;g1081787c79d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81787c79d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81787c79d_0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g1081787c79d_0_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081787c79d_0_1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081787c79d_0_15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1081787c79d_0_15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lt1"/>
        </a:solidFill>
      </p:bgPr>
    </p:bg>
    <p:spTree>
      <p:nvGrpSpPr>
        <p:cNvPr id="16" name="Shape 16"/>
        <p:cNvGrpSpPr/>
        <p:nvPr/>
      </p:nvGrpSpPr>
      <p:grpSpPr>
        <a:xfrm>
          <a:off x="0" y="0"/>
          <a:ext cx="0" cy="0"/>
          <a:chOff x="0" y="0"/>
          <a:chExt cx="0" cy="0"/>
        </a:xfrm>
      </p:grpSpPr>
      <p:sp>
        <p:nvSpPr>
          <p:cNvPr id="17" name="Google Shape;17;p2"/>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0" name="Google Shape;20;p2"/>
          <p:cNvPicPr preferRelativeResize="0"/>
          <p:nvPr/>
        </p:nvPicPr>
        <p:blipFill rotWithShape="1">
          <a:blip r:embed="rId2">
            <a:alphaModFix/>
          </a:blip>
          <a:srcRect b="0" l="0" r="0" t="0"/>
          <a:stretch/>
        </p:blipFill>
        <p:spPr>
          <a:xfrm>
            <a:off x="1733550" y="1540565"/>
            <a:ext cx="8724900" cy="34417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showMasterSp="0">
  <p:cSld name="9_Title Slide">
    <p:bg>
      <p:bgPr>
        <a:solidFill>
          <a:schemeClr val="lt1"/>
        </a:solidFill>
      </p:bgPr>
    </p:bg>
    <p:spTree>
      <p:nvGrpSpPr>
        <p:cNvPr id="65" name="Shape 65"/>
        <p:cNvGrpSpPr/>
        <p:nvPr/>
      </p:nvGrpSpPr>
      <p:grpSpPr>
        <a:xfrm>
          <a:off x="0" y="0"/>
          <a:ext cx="0" cy="0"/>
          <a:chOff x="0" y="0"/>
          <a:chExt cx="0" cy="0"/>
        </a:xfrm>
      </p:grpSpPr>
      <p:sp>
        <p:nvSpPr>
          <p:cNvPr id="66" name="Google Shape;66;p11"/>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1"/>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9" name="Google Shape;69;p11"/>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bg>
      <p:bgPr>
        <a:solidFill>
          <a:schemeClr val="lt1"/>
        </a:solidFill>
      </p:bgPr>
    </p:bg>
    <p:spTree>
      <p:nvGrpSpPr>
        <p:cNvPr id="70" name="Shape 70"/>
        <p:cNvGrpSpPr/>
        <p:nvPr/>
      </p:nvGrpSpPr>
      <p:grpSpPr>
        <a:xfrm>
          <a:off x="0" y="0"/>
          <a:ext cx="0" cy="0"/>
          <a:chOff x="0" y="0"/>
          <a:chExt cx="0" cy="0"/>
        </a:xfrm>
      </p:grpSpPr>
      <p:pic>
        <p:nvPicPr>
          <p:cNvPr descr="Background pattern&#10;&#10;Description automatically generated" id="71" name="Google Shape;71;p12"/>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72" name="Google Shape;72;p12"/>
          <p:cNvPicPr preferRelativeResize="0"/>
          <p:nvPr/>
        </p:nvPicPr>
        <p:blipFill rotWithShape="1">
          <a:blip r:embed="rId3">
            <a:alphaModFix/>
          </a:blip>
          <a:srcRect b="0" l="0" r="0" t="0"/>
          <a:stretch/>
        </p:blipFill>
        <p:spPr>
          <a:xfrm>
            <a:off x="254405" y="421308"/>
            <a:ext cx="6575943" cy="1243369"/>
          </a:xfrm>
          <a:prstGeom prst="rect">
            <a:avLst/>
          </a:prstGeom>
          <a:noFill/>
          <a:ln>
            <a:noFill/>
          </a:ln>
        </p:spPr>
      </p:pic>
      <p:sp>
        <p:nvSpPr>
          <p:cNvPr id="73" name="Google Shape;73;p12"/>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2"/>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2"/>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bg>
      <p:bgPr>
        <a:solidFill>
          <a:schemeClr val="lt1"/>
        </a:solidFill>
      </p:bgPr>
    </p:bg>
    <p:spTree>
      <p:nvGrpSpPr>
        <p:cNvPr id="76" name="Shape 76"/>
        <p:cNvGrpSpPr/>
        <p:nvPr/>
      </p:nvGrpSpPr>
      <p:grpSpPr>
        <a:xfrm>
          <a:off x="0" y="0"/>
          <a:ext cx="0" cy="0"/>
          <a:chOff x="0" y="0"/>
          <a:chExt cx="0" cy="0"/>
        </a:xfrm>
      </p:grpSpPr>
      <p:sp>
        <p:nvSpPr>
          <p:cNvPr id="77" name="Google Shape;77;p13"/>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80" name="Google Shape;80;p13"/>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sp>
        <p:nvSpPr>
          <p:cNvPr id="81" name="Google Shape;81;p13"/>
          <p:cNvSpPr txBox="1"/>
          <p:nvPr>
            <p:ph type="ctrTitle"/>
          </p:nvPr>
        </p:nvSpPr>
        <p:spPr>
          <a:xfrm>
            <a:off x="1836241" y="1127161"/>
            <a:ext cx="8519517" cy="2578395"/>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13"/>
          <p:cNvSpPr txBox="1"/>
          <p:nvPr>
            <p:ph idx="1" type="subTitle"/>
          </p:nvPr>
        </p:nvSpPr>
        <p:spPr>
          <a:xfrm>
            <a:off x="1836245" y="4061834"/>
            <a:ext cx="8519513" cy="983641"/>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400"/>
              <a:buNone/>
              <a:defRPr sz="2400"/>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83" name="Google Shape;83;p13"/>
          <p:cNvPicPr preferRelativeResize="0"/>
          <p:nvPr/>
        </p:nvPicPr>
        <p:blipFill rotWithShape="1">
          <a:blip r:embed="rId3">
            <a:alphaModFix/>
          </a:blip>
          <a:srcRect b="0" l="0" r="0" t="0"/>
          <a:stretch/>
        </p:blipFill>
        <p:spPr>
          <a:xfrm>
            <a:off x="289574" y="6276120"/>
            <a:ext cx="1904992" cy="39765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lt1"/>
        </a:solidFill>
      </p:bgPr>
    </p:bg>
    <p:spTree>
      <p:nvGrpSpPr>
        <p:cNvPr id="84" name="Shape 84"/>
        <p:cNvGrpSpPr/>
        <p:nvPr/>
      </p:nvGrpSpPr>
      <p:grpSpPr>
        <a:xfrm>
          <a:off x="0" y="0"/>
          <a:ext cx="0" cy="0"/>
          <a:chOff x="0" y="0"/>
          <a:chExt cx="0" cy="0"/>
        </a:xfrm>
      </p:grpSpPr>
      <p:sp>
        <p:nvSpPr>
          <p:cNvPr id="85" name="Google Shape;85;p14"/>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 name="Google Shape;86;p14"/>
          <p:cNvSpPr txBox="1"/>
          <p:nvPr>
            <p:ph idx="1" type="body"/>
          </p:nvPr>
        </p:nvSpPr>
        <p:spPr>
          <a:xfrm>
            <a:off x="838200" y="1197204"/>
            <a:ext cx="10515600" cy="4979759"/>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SzPts val="2800"/>
              <a:buChar char="▪"/>
              <a:defRPr>
                <a:solidFill>
                  <a:schemeClr val="lt1"/>
                </a:solidFill>
              </a:defRPr>
            </a:lvl1pPr>
            <a:lvl2pPr indent="-381000" lvl="1" marL="914400" algn="l">
              <a:lnSpc>
                <a:spcPct val="100000"/>
              </a:lnSpc>
              <a:spcBef>
                <a:spcPts val="500"/>
              </a:spcBef>
              <a:spcAft>
                <a:spcPts val="0"/>
              </a:spcAft>
              <a:buSzPts val="2400"/>
              <a:buChar char="•"/>
              <a:defRPr>
                <a:solidFill>
                  <a:schemeClr val="lt1"/>
                </a:solidFill>
              </a:defRPr>
            </a:lvl2pPr>
            <a:lvl3pPr indent="-355600" lvl="2" marL="1371600" algn="l">
              <a:lnSpc>
                <a:spcPct val="100000"/>
              </a:lnSpc>
              <a:spcBef>
                <a:spcPts val="500"/>
              </a:spcBef>
              <a:spcAft>
                <a:spcPts val="0"/>
              </a:spcAft>
              <a:buSzPts val="2000"/>
              <a:buChar char="▪"/>
              <a:defRPr>
                <a:solidFill>
                  <a:schemeClr val="lt1"/>
                </a:solidFill>
              </a:defRPr>
            </a:lvl3pPr>
            <a:lvl4pPr indent="-342900" lvl="3" marL="1828800" algn="l">
              <a:lnSpc>
                <a:spcPct val="100000"/>
              </a:lnSpc>
              <a:spcBef>
                <a:spcPts val="500"/>
              </a:spcBef>
              <a:spcAft>
                <a:spcPts val="0"/>
              </a:spcAft>
              <a:buSzPts val="1800"/>
              <a:buChar char="•"/>
              <a:defRPr>
                <a:solidFill>
                  <a:schemeClr val="lt1"/>
                </a:solidFill>
              </a:defRPr>
            </a:lvl4pPr>
            <a:lvl5pPr indent="-342900" lvl="4" marL="2286000" algn="l">
              <a:lnSpc>
                <a:spcPct val="100000"/>
              </a:lnSpc>
              <a:spcBef>
                <a:spcPts val="500"/>
              </a:spcBef>
              <a:spcAft>
                <a:spcPts val="0"/>
              </a:spcAft>
              <a:buSzPts val="18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14"/>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4"/>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4"/>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0" name="Google Shape;90;p14"/>
          <p:cNvPicPr preferRelativeResize="0"/>
          <p:nvPr/>
        </p:nvPicPr>
        <p:blipFill rotWithShape="1">
          <a:blip r:embed="rId2">
            <a:alphaModFix/>
          </a:blip>
          <a:srcRect b="0" l="0" r="0" t="0"/>
          <a:stretch/>
        </p:blipFill>
        <p:spPr>
          <a:xfrm>
            <a:off x="289574" y="6287843"/>
            <a:ext cx="1904992" cy="397659"/>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bg>
      <p:bgPr>
        <a:solidFill>
          <a:schemeClr val="lt1"/>
        </a:solidFill>
      </p:bgPr>
    </p:bg>
    <p:spTree>
      <p:nvGrpSpPr>
        <p:cNvPr id="91" name="Shape 91"/>
        <p:cNvGrpSpPr/>
        <p:nvPr/>
      </p:nvGrpSpPr>
      <p:grpSpPr>
        <a:xfrm>
          <a:off x="0" y="0"/>
          <a:ext cx="0" cy="0"/>
          <a:chOff x="0" y="0"/>
          <a:chExt cx="0" cy="0"/>
        </a:xfrm>
      </p:grpSpPr>
      <p:sp>
        <p:nvSpPr>
          <p:cNvPr id="92" name="Google Shape;92;p15"/>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5"/>
          <p:cNvSpPr txBox="1"/>
          <p:nvPr>
            <p:ph idx="1" type="body"/>
          </p:nvPr>
        </p:nvSpPr>
        <p:spPr>
          <a:xfrm>
            <a:off x="838200" y="1117600"/>
            <a:ext cx="5181600" cy="50593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15"/>
          <p:cNvSpPr txBox="1"/>
          <p:nvPr>
            <p:ph idx="2" type="body"/>
          </p:nvPr>
        </p:nvSpPr>
        <p:spPr>
          <a:xfrm>
            <a:off x="6172200" y="1117600"/>
            <a:ext cx="5181600" cy="50593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500"/>
              </a:spcBef>
              <a:spcAft>
                <a:spcPts val="0"/>
              </a:spcAft>
              <a:buSzPts val="1800"/>
              <a:buChar char="•"/>
              <a:defRPr/>
            </a:lvl2pPr>
            <a:lvl3pPr indent="-342900" lvl="2" marL="1371600" algn="l">
              <a:lnSpc>
                <a:spcPct val="100000"/>
              </a:lnSpc>
              <a:spcBef>
                <a:spcPts val="500"/>
              </a:spcBef>
              <a:spcAft>
                <a:spcPts val="0"/>
              </a:spcAft>
              <a:buSzPts val="1800"/>
              <a:buChar char="▪"/>
              <a:defRPr/>
            </a:lvl3pPr>
            <a:lvl4pPr indent="-342900" lvl="3" marL="1828800" algn="l">
              <a:lnSpc>
                <a:spcPct val="100000"/>
              </a:lnSpc>
              <a:spcBef>
                <a:spcPts val="500"/>
              </a:spcBef>
              <a:spcAft>
                <a:spcPts val="0"/>
              </a:spcAft>
              <a:buSzPts val="1800"/>
              <a:buChar char="•"/>
              <a:defRPr/>
            </a:lvl4pPr>
            <a:lvl5pPr indent="-342900" lvl="4" marL="2286000" algn="l">
              <a:lnSpc>
                <a:spcPct val="100000"/>
              </a:lnSpc>
              <a:spcBef>
                <a:spcPts val="500"/>
              </a:spcBef>
              <a:spcAft>
                <a:spcPts val="0"/>
              </a:spcAft>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5"/>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5"/>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5"/>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98" name="Google Shape;98;p15"/>
          <p:cNvPicPr preferRelativeResize="0"/>
          <p:nvPr/>
        </p:nvPicPr>
        <p:blipFill rotWithShape="1">
          <a:blip r:embed="rId2">
            <a:alphaModFix/>
          </a:blip>
          <a:srcRect b="0" l="0" r="0" t="0"/>
          <a:stretch/>
        </p:blipFill>
        <p:spPr>
          <a:xfrm>
            <a:off x="289574" y="6276120"/>
            <a:ext cx="1904992" cy="39765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bg>
      <p:bgPr>
        <a:solidFill>
          <a:schemeClr val="lt1"/>
        </a:solidFill>
      </p:bgPr>
    </p:bg>
    <p:spTree>
      <p:nvGrpSpPr>
        <p:cNvPr id="21" name="Shape 21"/>
        <p:cNvGrpSpPr/>
        <p:nvPr/>
      </p:nvGrpSpPr>
      <p:grpSpPr>
        <a:xfrm>
          <a:off x="0" y="0"/>
          <a:ext cx="0" cy="0"/>
          <a:chOff x="0" y="0"/>
          <a:chExt cx="0" cy="0"/>
        </a:xfrm>
      </p:grpSpPr>
      <p:sp>
        <p:nvSpPr>
          <p:cNvPr id="22" name="Google Shape;22;p3"/>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5" name="Google Shape;25;p3"/>
          <p:cNvPicPr preferRelativeResize="0"/>
          <p:nvPr/>
        </p:nvPicPr>
        <p:blipFill rotWithShape="1">
          <a:blip r:embed="rId2">
            <a:alphaModFix/>
          </a:blip>
          <a:srcRect b="0" l="0" r="0" t="0"/>
          <a:stretch/>
        </p:blipFill>
        <p:spPr>
          <a:xfrm>
            <a:off x="7720614" y="298175"/>
            <a:ext cx="4114800" cy="1623160"/>
          </a:xfrm>
          <a:prstGeom prst="rect">
            <a:avLst/>
          </a:prstGeom>
          <a:noFill/>
          <a:ln>
            <a:noFill/>
          </a:ln>
        </p:spPr>
      </p:pic>
      <p:sp>
        <p:nvSpPr>
          <p:cNvPr id="26" name="Google Shape;26;p3"/>
          <p:cNvSpPr txBox="1"/>
          <p:nvPr>
            <p:ph type="ctrTitle"/>
          </p:nvPr>
        </p:nvSpPr>
        <p:spPr>
          <a:xfrm>
            <a:off x="356586" y="1722553"/>
            <a:ext cx="6196553" cy="187536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5400"/>
              <a:buFont typeface="Arial"/>
              <a:buNone/>
              <a:defRPr b="1"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3"/>
          <p:cNvSpPr txBox="1"/>
          <p:nvPr>
            <p:ph idx="1" type="subTitle"/>
          </p:nvPr>
        </p:nvSpPr>
        <p:spPr>
          <a:xfrm>
            <a:off x="356586" y="3423405"/>
            <a:ext cx="6196553" cy="715438"/>
          </a:xfrm>
          <a:prstGeom prst="rect">
            <a:avLst/>
          </a:prstGeom>
          <a:noFill/>
          <a:ln>
            <a:noFill/>
          </a:ln>
        </p:spPr>
        <p:txBody>
          <a:bodyPr anchorCtr="0" anchor="t" bIns="45700" lIns="91425" spcFirstLastPara="1" rIns="91425" wrap="square" tIns="45700">
            <a:normAutofit/>
          </a:bodyPr>
          <a:lstStyle>
            <a:lvl1pPr lvl="0" algn="l">
              <a:lnSpc>
                <a:spcPct val="100000"/>
              </a:lnSpc>
              <a:spcBef>
                <a:spcPts val="1000"/>
              </a:spcBef>
              <a:spcAft>
                <a:spcPts val="0"/>
              </a:spcAft>
              <a:buSzPts val="2400"/>
              <a:buNone/>
              <a:defRPr sz="2400">
                <a:solidFill>
                  <a:schemeClr val="lt1"/>
                </a:solidFill>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bg>
      <p:bgPr>
        <a:solidFill>
          <a:schemeClr val="lt1"/>
        </a:solidFill>
      </p:bgPr>
    </p:bg>
    <p:spTree>
      <p:nvGrpSpPr>
        <p:cNvPr id="28" name="Shape 28"/>
        <p:cNvGrpSpPr/>
        <p:nvPr/>
      </p:nvGrpSpPr>
      <p:grpSpPr>
        <a:xfrm>
          <a:off x="0" y="0"/>
          <a:ext cx="0" cy="0"/>
          <a:chOff x="0" y="0"/>
          <a:chExt cx="0" cy="0"/>
        </a:xfrm>
      </p:grpSpPr>
      <p:sp>
        <p:nvSpPr>
          <p:cNvPr id="29" name="Google Shape;29;p4"/>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Graphical user interface&#10;&#10;Description automatically generated with low confidence" id="32" name="Google Shape;32;p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33" name="Google Shape;33;p4"/>
          <p:cNvPicPr preferRelativeResize="0"/>
          <p:nvPr/>
        </p:nvPicPr>
        <p:blipFill rotWithShape="1">
          <a:blip r:embed="rId3">
            <a:alphaModFix/>
          </a:blip>
          <a:srcRect b="0" l="0" r="0" t="0"/>
          <a:stretch/>
        </p:blipFill>
        <p:spPr>
          <a:xfrm>
            <a:off x="9157965" y="116648"/>
            <a:ext cx="2677448" cy="105617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bg>
      <p:bgPr>
        <a:solidFill>
          <a:schemeClr val="lt1"/>
        </a:solidFill>
      </p:bgPr>
    </p:bg>
    <p:spTree>
      <p:nvGrpSpPr>
        <p:cNvPr id="34" name="Shape 34"/>
        <p:cNvGrpSpPr/>
        <p:nvPr/>
      </p:nvGrpSpPr>
      <p:grpSpPr>
        <a:xfrm>
          <a:off x="0" y="0"/>
          <a:ext cx="0" cy="0"/>
          <a:chOff x="0" y="0"/>
          <a:chExt cx="0" cy="0"/>
        </a:xfrm>
      </p:grpSpPr>
      <p:sp>
        <p:nvSpPr>
          <p:cNvPr id="35" name="Google Shape;35;p5"/>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bg>
      <p:bgPr>
        <a:solidFill>
          <a:schemeClr val="lt1"/>
        </a:solidFill>
      </p:bgPr>
    </p:bg>
    <p:spTree>
      <p:nvGrpSpPr>
        <p:cNvPr id="38" name="Shape 38"/>
        <p:cNvGrpSpPr/>
        <p:nvPr/>
      </p:nvGrpSpPr>
      <p:grpSpPr>
        <a:xfrm>
          <a:off x="0" y="0"/>
          <a:ext cx="0" cy="0"/>
          <a:chOff x="0" y="0"/>
          <a:chExt cx="0" cy="0"/>
        </a:xfrm>
      </p:grpSpPr>
      <p:sp>
        <p:nvSpPr>
          <p:cNvPr id="39" name="Google Shape;39;p6"/>
          <p:cNvSpPr txBox="1"/>
          <p:nvPr>
            <p:ph type="ctrTitle"/>
          </p:nvPr>
        </p:nvSpPr>
        <p:spPr>
          <a:xfrm>
            <a:off x="383357" y="283378"/>
            <a:ext cx="6196553" cy="187536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lt1"/>
              </a:buClr>
              <a:buSzPts val="6000"/>
              <a:buFont typeface="Arial"/>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 type="subTitle"/>
          </p:nvPr>
        </p:nvSpPr>
        <p:spPr>
          <a:xfrm>
            <a:off x="383357" y="2272859"/>
            <a:ext cx="6196553" cy="715438"/>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400"/>
              <a:buNone/>
              <a:defRPr sz="2400"/>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1" name="Google Shape;41;p6"/>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4" name="Google Shape;44;p6"/>
          <p:cNvPicPr preferRelativeResize="0"/>
          <p:nvPr/>
        </p:nvPicPr>
        <p:blipFill rotWithShape="1">
          <a:blip r:embed="rId2">
            <a:alphaModFix/>
          </a:blip>
          <a:srcRect b="0" l="0" r="0" t="0"/>
          <a:stretch/>
        </p:blipFill>
        <p:spPr>
          <a:xfrm>
            <a:off x="7220215" y="401729"/>
            <a:ext cx="4359965" cy="1153233"/>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bg>
      <p:bgPr>
        <a:solidFill>
          <a:schemeClr val="lt1"/>
        </a:solidFill>
      </p:bgPr>
    </p:bg>
    <p:spTree>
      <p:nvGrpSpPr>
        <p:cNvPr id="45" name="Shape 45"/>
        <p:cNvGrpSpPr/>
        <p:nvPr/>
      </p:nvGrpSpPr>
      <p:grpSpPr>
        <a:xfrm>
          <a:off x="0" y="0"/>
          <a:ext cx="0" cy="0"/>
          <a:chOff x="0" y="0"/>
          <a:chExt cx="0" cy="0"/>
        </a:xfrm>
      </p:grpSpPr>
      <p:sp>
        <p:nvSpPr>
          <p:cNvPr id="46" name="Google Shape;46;p7"/>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9" name="Google Shape;49;p7"/>
          <p:cNvPicPr preferRelativeResize="0"/>
          <p:nvPr/>
        </p:nvPicPr>
        <p:blipFill rotWithShape="1">
          <a:blip r:embed="rId2">
            <a:alphaModFix/>
          </a:blip>
          <a:srcRect b="0" l="0" r="0" t="0"/>
          <a:stretch/>
        </p:blipFill>
        <p:spPr>
          <a:xfrm>
            <a:off x="6231834" y="272520"/>
            <a:ext cx="5616702" cy="148564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blipFill>
          <a:blip r:embed="rId2">
            <a:alphaModFix amt="0"/>
          </a:blip>
          <a:stretch>
            <a:fillRect/>
          </a:stretch>
        </a:blipFill>
      </p:bgPr>
    </p:bg>
    <p:spTree>
      <p:nvGrpSpPr>
        <p:cNvPr id="50" name="Shape 50"/>
        <p:cNvGrpSpPr/>
        <p:nvPr/>
      </p:nvGrpSpPr>
      <p:grpSpPr>
        <a:xfrm>
          <a:off x="0" y="0"/>
          <a:ext cx="0" cy="0"/>
          <a:chOff x="0" y="0"/>
          <a:chExt cx="0" cy="0"/>
        </a:xfrm>
      </p:grpSpPr>
      <p:sp>
        <p:nvSpPr>
          <p:cNvPr id="51" name="Google Shape;51;p8"/>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bg>
      <p:bgPr>
        <a:blipFill>
          <a:blip r:embed="rId2">
            <a:alphaModFix amt="0"/>
          </a:blip>
          <a:stretch>
            <a:fillRect/>
          </a:stretch>
        </a:blipFill>
      </p:bgPr>
    </p:bg>
    <p:spTree>
      <p:nvGrpSpPr>
        <p:cNvPr id="54" name="Shape 54"/>
        <p:cNvGrpSpPr/>
        <p:nvPr/>
      </p:nvGrpSpPr>
      <p:grpSpPr>
        <a:xfrm>
          <a:off x="0" y="0"/>
          <a:ext cx="0" cy="0"/>
          <a:chOff x="0" y="0"/>
          <a:chExt cx="0" cy="0"/>
        </a:xfrm>
      </p:grpSpPr>
      <p:sp>
        <p:nvSpPr>
          <p:cNvPr id="55" name="Google Shape;55;p9"/>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9"/>
          <p:cNvSpPr txBox="1"/>
          <p:nvPr>
            <p:ph idx="1" type="body"/>
          </p:nvPr>
        </p:nvSpPr>
        <p:spPr>
          <a:xfrm>
            <a:off x="558276" y="1604764"/>
            <a:ext cx="8245009" cy="314682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1000"/>
              </a:spcBef>
              <a:spcAft>
                <a:spcPts val="0"/>
              </a:spcAft>
              <a:buClr>
                <a:srgbClr val="1ECAD3"/>
              </a:buClr>
              <a:buSzPts val="2800"/>
              <a:buChar char="▪"/>
              <a:defRPr sz="2800">
                <a:solidFill>
                  <a:srgbClr val="3F3F3F"/>
                </a:solidFill>
                <a:latin typeface="Arial"/>
                <a:ea typeface="Arial"/>
                <a:cs typeface="Arial"/>
                <a:sym typeface="Arial"/>
              </a:defRPr>
            </a:lvl1pPr>
            <a:lvl2pPr indent="-381000" lvl="1" marL="914400" algn="l">
              <a:lnSpc>
                <a:spcPct val="100000"/>
              </a:lnSpc>
              <a:spcBef>
                <a:spcPts val="500"/>
              </a:spcBef>
              <a:spcAft>
                <a:spcPts val="0"/>
              </a:spcAft>
              <a:buClr>
                <a:srgbClr val="1ECAD3"/>
              </a:buClr>
              <a:buSzPts val="2400"/>
              <a:buChar char="•"/>
              <a:defRPr sz="2400">
                <a:solidFill>
                  <a:srgbClr val="3F3F3F"/>
                </a:solidFill>
                <a:latin typeface="Arial"/>
                <a:ea typeface="Arial"/>
                <a:cs typeface="Arial"/>
                <a:sym typeface="Arial"/>
              </a:defRPr>
            </a:lvl2pPr>
            <a:lvl3pPr indent="-355600" lvl="2" marL="1371600" algn="l">
              <a:lnSpc>
                <a:spcPct val="100000"/>
              </a:lnSpc>
              <a:spcBef>
                <a:spcPts val="500"/>
              </a:spcBef>
              <a:spcAft>
                <a:spcPts val="0"/>
              </a:spcAft>
              <a:buClr>
                <a:srgbClr val="1ECAD3"/>
              </a:buClr>
              <a:buSzPts val="2000"/>
              <a:buChar char="▪"/>
              <a:defRPr sz="2000">
                <a:solidFill>
                  <a:srgbClr val="3F3F3F"/>
                </a:solidFill>
                <a:latin typeface="Arial"/>
                <a:ea typeface="Arial"/>
                <a:cs typeface="Arial"/>
                <a:sym typeface="Arial"/>
              </a:defRPr>
            </a:lvl3pPr>
            <a:lvl4pPr indent="-342900" lvl="3" marL="182880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4pPr>
            <a:lvl5pPr indent="-342900" lvl="4" marL="2286000" algn="l">
              <a:lnSpc>
                <a:spcPct val="100000"/>
              </a:lnSpc>
              <a:spcBef>
                <a:spcPts val="500"/>
              </a:spcBef>
              <a:spcAft>
                <a:spcPts val="0"/>
              </a:spcAft>
              <a:buClr>
                <a:srgbClr val="1ECAD3"/>
              </a:buClr>
              <a:buSzPts val="1800"/>
              <a:buChar char="▪"/>
              <a:defRPr>
                <a:solidFill>
                  <a:srgbClr val="3F3F3F"/>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showMasterSp="0">
  <p:cSld name="4_Title Slide">
    <p:bg>
      <p:bgPr>
        <a:solidFill>
          <a:schemeClr val="lt1"/>
        </a:solidFill>
      </p:bgPr>
    </p:bg>
    <p:spTree>
      <p:nvGrpSpPr>
        <p:cNvPr id="59" name="Shape 59"/>
        <p:cNvGrpSpPr/>
        <p:nvPr/>
      </p:nvGrpSpPr>
      <p:grpSpPr>
        <a:xfrm>
          <a:off x="0" y="0"/>
          <a:ext cx="0" cy="0"/>
          <a:chOff x="0" y="0"/>
          <a:chExt cx="0" cy="0"/>
        </a:xfrm>
      </p:grpSpPr>
      <p:sp>
        <p:nvSpPr>
          <p:cNvPr id="60" name="Google Shape;60;p10"/>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0"/>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0"/>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63" name="Google Shape;63;p10"/>
          <p:cNvPicPr preferRelativeResize="0"/>
          <p:nvPr/>
        </p:nvPicPr>
        <p:blipFill rotWithShape="1">
          <a:blip r:embed="rId2">
            <a:alphaModFix/>
          </a:blip>
          <a:srcRect b="0" l="0" r="0" t="0"/>
          <a:stretch/>
        </p:blipFill>
        <p:spPr>
          <a:xfrm>
            <a:off x="3481633" y="7968555"/>
            <a:ext cx="12192000" cy="6858000"/>
          </a:xfrm>
          <a:prstGeom prst="rect">
            <a:avLst/>
          </a:prstGeom>
          <a:noFill/>
          <a:ln>
            <a:noFill/>
          </a:ln>
        </p:spPr>
      </p:pic>
      <p:pic>
        <p:nvPicPr>
          <p:cNvPr id="64" name="Google Shape;64;p10"/>
          <p:cNvPicPr preferRelativeResize="0"/>
          <p:nvPr/>
        </p:nvPicPr>
        <p:blipFill rotWithShape="1">
          <a:blip r:embed="rId3">
            <a:alphaModFix/>
          </a:blip>
          <a:srcRect b="0" l="0" r="0" t="0"/>
          <a:stretch/>
        </p:blipFill>
        <p:spPr>
          <a:xfrm>
            <a:off x="194210" y="6335334"/>
            <a:ext cx="1869052" cy="35339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6"/>
            <a:ext cx="10515600" cy="68125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400"/>
              <a:buFont typeface="Arial"/>
              <a:buNone/>
              <a:defRPr b="0" i="0" sz="44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197204"/>
            <a:ext cx="10515600" cy="4979759"/>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100000"/>
              </a:lnSpc>
              <a:spcBef>
                <a:spcPts val="1000"/>
              </a:spcBef>
              <a:spcAft>
                <a:spcPts val="0"/>
              </a:spcAft>
              <a:buClr>
                <a:srgbClr val="2EB6CF"/>
              </a:buClr>
              <a:buSzPts val="2800"/>
              <a:buFont typeface="Noto Sans Symbols"/>
              <a:buChar char="▪"/>
              <a:defRPr b="0" i="0" sz="2800" u="none" cap="none" strike="noStrike">
                <a:solidFill>
                  <a:srgbClr val="7F7F7F"/>
                </a:solidFill>
                <a:latin typeface="Arial"/>
                <a:ea typeface="Arial"/>
                <a:cs typeface="Arial"/>
                <a:sym typeface="Arial"/>
              </a:defRPr>
            </a:lvl1pPr>
            <a:lvl2pPr indent="-381000" lvl="1" marL="914400" marR="0" rtl="0" algn="l">
              <a:lnSpc>
                <a:spcPct val="100000"/>
              </a:lnSpc>
              <a:spcBef>
                <a:spcPts val="500"/>
              </a:spcBef>
              <a:spcAft>
                <a:spcPts val="0"/>
              </a:spcAft>
              <a:buClr>
                <a:srgbClr val="B49823"/>
              </a:buClr>
              <a:buSzPts val="2400"/>
              <a:buFont typeface="Arial"/>
              <a:buChar char="•"/>
              <a:defRPr b="0" i="0" sz="2400" u="none" cap="none" strike="noStrike">
                <a:solidFill>
                  <a:srgbClr val="7F7F7F"/>
                </a:solidFill>
                <a:latin typeface="Arial"/>
                <a:ea typeface="Arial"/>
                <a:cs typeface="Arial"/>
                <a:sym typeface="Arial"/>
              </a:defRPr>
            </a:lvl2pPr>
            <a:lvl3pPr indent="-355600" lvl="2" marL="1371600" marR="0" rtl="0" algn="l">
              <a:lnSpc>
                <a:spcPct val="100000"/>
              </a:lnSpc>
              <a:spcBef>
                <a:spcPts val="500"/>
              </a:spcBef>
              <a:spcAft>
                <a:spcPts val="0"/>
              </a:spcAft>
              <a:buClr>
                <a:srgbClr val="2EB6CF"/>
              </a:buClr>
              <a:buSzPts val="2000"/>
              <a:buFont typeface="Noto Sans Symbols"/>
              <a:buChar char="▪"/>
              <a:defRPr b="0" i="0" sz="2000" u="none" cap="none" strike="noStrike">
                <a:solidFill>
                  <a:srgbClr val="7F7F7F"/>
                </a:solidFill>
                <a:latin typeface="Arial"/>
                <a:ea typeface="Arial"/>
                <a:cs typeface="Arial"/>
                <a:sym typeface="Arial"/>
              </a:defRPr>
            </a:lvl3pPr>
            <a:lvl4pPr indent="-342900" lvl="3" marL="1828800" marR="0" rtl="0" algn="l">
              <a:lnSpc>
                <a:spcPct val="100000"/>
              </a:lnSpc>
              <a:spcBef>
                <a:spcPts val="500"/>
              </a:spcBef>
              <a:spcAft>
                <a:spcPts val="0"/>
              </a:spcAft>
              <a:buClr>
                <a:srgbClr val="B49823"/>
              </a:buClr>
              <a:buSzPts val="1800"/>
              <a:buFont typeface="Arial"/>
              <a:buChar char="•"/>
              <a:defRPr b="0" i="0" sz="1800" u="none" cap="none" strike="noStrike">
                <a:solidFill>
                  <a:srgbClr val="7F7F7F"/>
                </a:solidFill>
                <a:latin typeface="Arial"/>
                <a:ea typeface="Arial"/>
                <a:cs typeface="Arial"/>
                <a:sym typeface="Arial"/>
              </a:defRPr>
            </a:lvl4pPr>
            <a:lvl5pPr indent="-342900" lvl="4" marL="2286000" marR="0" rtl="0" algn="l">
              <a:lnSpc>
                <a:spcPct val="100000"/>
              </a:lnSpc>
              <a:spcBef>
                <a:spcPts val="500"/>
              </a:spcBef>
              <a:spcAft>
                <a:spcPts val="0"/>
              </a:spcAft>
              <a:buClr>
                <a:srgbClr val="2EB6CF"/>
              </a:buClr>
              <a:buSzPts val="1800"/>
              <a:buFont typeface="Noto Sans Symbols"/>
              <a:buChar char="▪"/>
              <a:defRPr b="0" i="0" sz="1800" u="none" cap="none" strike="noStrike">
                <a:solidFill>
                  <a:srgbClr val="7F7F7F"/>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9849035" y="6356350"/>
            <a:ext cx="821924"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5663214"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10741980" y="6356350"/>
            <a:ext cx="61181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
          <p:cNvPicPr preferRelativeResize="0"/>
          <p:nvPr/>
        </p:nvPicPr>
        <p:blipFill rotWithShape="1">
          <a:blip r:embed="rId1">
            <a:alphaModFix/>
          </a:blip>
          <a:srcRect b="0" l="0" r="0" t="0"/>
          <a:stretch/>
        </p:blipFill>
        <p:spPr>
          <a:xfrm>
            <a:off x="0" y="0"/>
            <a:ext cx="12192000" cy="6858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3.xml"/><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26.png"/><Relationship Id="rId7" Type="http://schemas.openxmlformats.org/officeDocument/2006/relationships/image" Target="../media/image23.png"/><Relationship Id="rId8"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4.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0.png"/></Relationships>
</file>

<file path=ppt/slides/_rels/slide13.xml.rels><?xml version="1.0" encoding="UTF-8" standalone="yes"?><Relationships xmlns="http://schemas.openxmlformats.org/package/2006/relationships"><Relationship Id="rId11" Type="http://schemas.openxmlformats.org/officeDocument/2006/relationships/image" Target="../media/image41.png"/><Relationship Id="rId10" Type="http://schemas.openxmlformats.org/officeDocument/2006/relationships/image" Target="../media/image34.png"/><Relationship Id="rId12" Type="http://schemas.openxmlformats.org/officeDocument/2006/relationships/image" Target="../media/image40.png"/><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4.png"/><Relationship Id="rId4" Type="http://schemas.openxmlformats.org/officeDocument/2006/relationships/image" Target="../media/image32.png"/><Relationship Id="rId9" Type="http://schemas.openxmlformats.org/officeDocument/2006/relationships/image" Target="../media/image47.png"/><Relationship Id="rId5" Type="http://schemas.openxmlformats.org/officeDocument/2006/relationships/image" Target="../media/image43.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0.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comments" Target="../comments/commen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comments" Target="../comments/comment6.xml"/><Relationship Id="rId4" Type="http://schemas.openxmlformats.org/officeDocument/2006/relationships/hyperlink" Target="https://nullderef.com/series/rust-plugin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hyperlink" Target="https://nullderef.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1.xml"/><Relationship Id="rId4" Type="http://schemas.openxmlformats.org/officeDocument/2006/relationships/image" Target="../media/image12.png"/><Relationship Id="rId5"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2.xml"/><Relationship Id="rId4"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22.png"/><Relationship Id="rId7"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42.png"/><Relationship Id="rId7" Type="http://schemas.openxmlformats.org/officeDocument/2006/relationships/image" Target="../media/image18.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sp>
        <p:nvSpPr>
          <p:cNvPr id="221" name="Google Shape;221;p25"/>
          <p:cNvSpPr txBox="1"/>
          <p:nvPr/>
        </p:nvSpPr>
        <p:spPr>
          <a:xfrm>
            <a:off x="1303650" y="1840550"/>
            <a:ext cx="9584700" cy="932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Dynamic loading works at the binary level: </a:t>
            </a:r>
            <a:r>
              <a:rPr lang="en-US" sz="2000">
                <a:solidFill>
                  <a:srgbClr val="3F3F3F"/>
                </a:solidFill>
                <a:latin typeface="Inter"/>
                <a:ea typeface="Inter"/>
                <a:cs typeface="Inter"/>
                <a:sym typeface="Inter"/>
              </a:rPr>
              <a:t>we split up the single executable into a </a:t>
            </a:r>
            <a:r>
              <a:rPr b="1" lang="en-US" sz="2000">
                <a:solidFill>
                  <a:srgbClr val="3F3F3F"/>
                </a:solidFill>
                <a:latin typeface="Inter"/>
                <a:ea typeface="Inter"/>
                <a:cs typeface="Inter"/>
                <a:sym typeface="Inter"/>
              </a:rPr>
              <a:t>runtime</a:t>
            </a:r>
            <a:r>
              <a:rPr lang="en-US" sz="2000">
                <a:solidFill>
                  <a:srgbClr val="3F3F3F"/>
                </a:solidFill>
                <a:latin typeface="Inter"/>
                <a:ea typeface="Inter"/>
                <a:cs typeface="Inter"/>
                <a:sym typeface="Inter"/>
              </a:rPr>
              <a:t> and </a:t>
            </a:r>
            <a:r>
              <a:rPr b="1" lang="en-US" sz="2000">
                <a:solidFill>
                  <a:srgbClr val="3F3F3F"/>
                </a:solidFill>
                <a:latin typeface="Inter"/>
                <a:ea typeface="Inter"/>
                <a:cs typeface="Inter"/>
                <a:sym typeface="Inter"/>
              </a:rPr>
              <a:t>dynamic libraries</a:t>
            </a:r>
            <a:r>
              <a:rPr lang="en-US" sz="2000">
                <a:solidFill>
                  <a:srgbClr val="3F3F3F"/>
                </a:solidFill>
                <a:latin typeface="Inter"/>
                <a:ea typeface="Inter"/>
                <a:cs typeface="Inter"/>
                <a:sym typeface="Inter"/>
              </a:rPr>
              <a:t> with the functionality</a:t>
            </a:r>
            <a:endParaRPr sz="2000">
              <a:solidFill>
                <a:srgbClr val="3F3F3F"/>
              </a:solidFill>
              <a:latin typeface="Inter"/>
              <a:ea typeface="Inter"/>
              <a:cs typeface="Inter"/>
              <a:sym typeface="Inter"/>
            </a:endParaRPr>
          </a:p>
        </p:txBody>
      </p:sp>
      <p:cxnSp>
        <p:nvCxnSpPr>
          <p:cNvPr id="222" name="Google Shape;222;p25"/>
          <p:cNvCxnSpPr/>
          <p:nvPr/>
        </p:nvCxnSpPr>
        <p:spPr>
          <a:xfrm>
            <a:off x="3503925" y="3995850"/>
            <a:ext cx="1272000" cy="0"/>
          </a:xfrm>
          <a:prstGeom prst="straightConnector1">
            <a:avLst/>
          </a:prstGeom>
          <a:noFill/>
          <a:ln cap="flat" cmpd="sng" w="76200">
            <a:solidFill>
              <a:schemeClr val="dk2"/>
            </a:solidFill>
            <a:prstDash val="solid"/>
            <a:round/>
            <a:headEnd len="med" w="med" type="none"/>
            <a:tailEnd len="med" w="med" type="triangle"/>
          </a:ln>
        </p:spPr>
      </p:cxnSp>
      <p:sp>
        <p:nvSpPr>
          <p:cNvPr id="223" name="Google Shape;223;p25"/>
          <p:cNvSpPr txBox="1"/>
          <p:nvPr/>
        </p:nvSpPr>
        <p:spPr>
          <a:xfrm>
            <a:off x="1303650" y="5421950"/>
            <a:ext cx="9584700" cy="756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The runtime can </a:t>
            </a:r>
            <a:r>
              <a:rPr b="1" lang="en-US" sz="2000">
                <a:solidFill>
                  <a:srgbClr val="3F3F3F"/>
                </a:solidFill>
                <a:latin typeface="Inter"/>
                <a:ea typeface="Inter"/>
                <a:cs typeface="Inter"/>
                <a:sym typeface="Inter"/>
              </a:rPr>
              <a:t>load these libraries into its memory</a:t>
            </a:r>
            <a:r>
              <a:rPr lang="en-US" sz="2000">
                <a:solidFill>
                  <a:srgbClr val="3F3F3F"/>
                </a:solidFill>
                <a:latin typeface="Inter"/>
                <a:ea typeface="Inter"/>
                <a:cs typeface="Inter"/>
                <a:sym typeface="Inter"/>
              </a:rPr>
              <a:t>, and call the functions that they export</a:t>
            </a:r>
            <a:endParaRPr>
              <a:solidFill>
                <a:schemeClr val="dk1"/>
              </a:solidFill>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p:txBody>
      </p:sp>
      <p:pic>
        <p:nvPicPr>
          <p:cNvPr id="224" name="Google Shape;224;p25"/>
          <p:cNvPicPr preferRelativeResize="0"/>
          <p:nvPr/>
        </p:nvPicPr>
        <p:blipFill>
          <a:blip r:embed="rId4">
            <a:alphaModFix/>
          </a:blip>
          <a:stretch>
            <a:fillRect/>
          </a:stretch>
        </p:blipFill>
        <p:spPr>
          <a:xfrm>
            <a:off x="1565213" y="3036075"/>
            <a:ext cx="1390979" cy="1919550"/>
          </a:xfrm>
          <a:prstGeom prst="rect">
            <a:avLst/>
          </a:prstGeom>
          <a:noFill/>
          <a:ln>
            <a:noFill/>
          </a:ln>
        </p:spPr>
      </p:pic>
      <p:pic>
        <p:nvPicPr>
          <p:cNvPr id="225" name="Google Shape;225;p25"/>
          <p:cNvPicPr preferRelativeResize="0"/>
          <p:nvPr/>
        </p:nvPicPr>
        <p:blipFill>
          <a:blip r:embed="rId5">
            <a:alphaModFix/>
          </a:blip>
          <a:stretch>
            <a:fillRect/>
          </a:stretch>
        </p:blipFill>
        <p:spPr>
          <a:xfrm>
            <a:off x="6823413" y="3193000"/>
            <a:ext cx="1163525" cy="1605665"/>
          </a:xfrm>
          <a:prstGeom prst="rect">
            <a:avLst/>
          </a:prstGeom>
          <a:noFill/>
          <a:ln>
            <a:noFill/>
          </a:ln>
        </p:spPr>
      </p:pic>
      <p:pic>
        <p:nvPicPr>
          <p:cNvPr id="226" name="Google Shape;226;p25"/>
          <p:cNvPicPr preferRelativeResize="0"/>
          <p:nvPr/>
        </p:nvPicPr>
        <p:blipFill>
          <a:blip r:embed="rId6">
            <a:alphaModFix/>
          </a:blip>
          <a:stretch>
            <a:fillRect/>
          </a:stretch>
        </p:blipFill>
        <p:spPr>
          <a:xfrm>
            <a:off x="8143338" y="3190095"/>
            <a:ext cx="1163525" cy="1611482"/>
          </a:xfrm>
          <a:prstGeom prst="rect">
            <a:avLst/>
          </a:prstGeom>
          <a:noFill/>
          <a:ln>
            <a:noFill/>
          </a:ln>
        </p:spPr>
      </p:pic>
      <p:pic>
        <p:nvPicPr>
          <p:cNvPr id="227" name="Google Shape;227;p25"/>
          <p:cNvPicPr preferRelativeResize="0"/>
          <p:nvPr/>
        </p:nvPicPr>
        <p:blipFill>
          <a:blip r:embed="rId7">
            <a:alphaModFix/>
          </a:blip>
          <a:stretch>
            <a:fillRect/>
          </a:stretch>
        </p:blipFill>
        <p:spPr>
          <a:xfrm>
            <a:off x="9463250" y="3178458"/>
            <a:ext cx="1163525" cy="1634750"/>
          </a:xfrm>
          <a:prstGeom prst="rect">
            <a:avLst/>
          </a:prstGeom>
          <a:noFill/>
          <a:ln>
            <a:noFill/>
          </a:ln>
        </p:spPr>
      </p:pic>
      <p:pic>
        <p:nvPicPr>
          <p:cNvPr id="228" name="Google Shape;228;p25"/>
          <p:cNvPicPr preferRelativeResize="0"/>
          <p:nvPr/>
        </p:nvPicPr>
        <p:blipFill>
          <a:blip r:embed="rId8">
            <a:alphaModFix/>
          </a:blip>
          <a:stretch>
            <a:fillRect/>
          </a:stretch>
        </p:blipFill>
        <p:spPr>
          <a:xfrm>
            <a:off x="5104188" y="3043025"/>
            <a:ext cx="1390975" cy="190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pic>
        <p:nvPicPr>
          <p:cNvPr id="235" name="Google Shape;235;p26"/>
          <p:cNvPicPr preferRelativeResize="0"/>
          <p:nvPr/>
        </p:nvPicPr>
        <p:blipFill>
          <a:blip r:embed="rId4">
            <a:alphaModFix/>
          </a:blip>
          <a:stretch>
            <a:fillRect/>
          </a:stretch>
        </p:blipFill>
        <p:spPr>
          <a:xfrm>
            <a:off x="8947928" y="2936127"/>
            <a:ext cx="2780424" cy="1818499"/>
          </a:xfrm>
          <a:prstGeom prst="rect">
            <a:avLst/>
          </a:prstGeom>
          <a:noFill/>
          <a:ln>
            <a:noFill/>
          </a:ln>
        </p:spPr>
      </p:pic>
      <p:sp>
        <p:nvSpPr>
          <p:cNvPr id="236" name="Google Shape;236;p26"/>
          <p:cNvSpPr txBox="1"/>
          <p:nvPr/>
        </p:nvSpPr>
        <p:spPr>
          <a:xfrm>
            <a:off x="585200" y="2723675"/>
            <a:ext cx="7937100" cy="22434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…but dynamic loading isn’t even possible with </a:t>
            </a:r>
            <a:r>
              <a:rPr i="1" lang="en-US" sz="2000">
                <a:solidFill>
                  <a:srgbClr val="3F3F3F"/>
                </a:solidFill>
                <a:latin typeface="Inter"/>
                <a:ea typeface="Inter"/>
                <a:cs typeface="Inter"/>
                <a:sym typeface="Inter"/>
              </a:rPr>
              <a:t>plain</a:t>
            </a:r>
            <a:r>
              <a:rPr lang="en-US" sz="2000">
                <a:solidFill>
                  <a:srgbClr val="3F3F3F"/>
                </a:solidFill>
                <a:latin typeface="Inter"/>
                <a:ea typeface="Inter"/>
                <a:cs typeface="Inter"/>
                <a:sym typeface="Inter"/>
              </a:rPr>
              <a:t> Rust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This is because Rust doesn’t have a </a:t>
            </a:r>
            <a:r>
              <a:rPr b="1" lang="en-US" sz="2000">
                <a:solidFill>
                  <a:srgbClr val="3F3F3F"/>
                </a:solidFill>
                <a:latin typeface="Inter"/>
                <a:ea typeface="Inter"/>
                <a:cs typeface="Inter"/>
                <a:sym typeface="Inter"/>
              </a:rPr>
              <a:t>stable Application Binary Interface</a:t>
            </a:r>
            <a:r>
              <a:rPr lang="en-US" sz="2000">
                <a:solidFill>
                  <a:srgbClr val="3F3F3F"/>
                </a:solidFill>
                <a:latin typeface="Inter"/>
                <a:ea typeface="Inter"/>
                <a:cs typeface="Inter"/>
                <a:sym typeface="Inter"/>
              </a:rPr>
              <a:t> (ABI). Which is actually good most of the times*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The whole part of “calling functions from the plugin” and the </a:t>
            </a:r>
            <a:r>
              <a:rPr lang="en-US" sz="2000">
                <a:solidFill>
                  <a:schemeClr val="dk2"/>
                </a:solidFill>
                <a:latin typeface="Inter"/>
                <a:ea typeface="Inter"/>
                <a:cs typeface="Inter"/>
                <a:sym typeface="Inter"/>
              </a:rPr>
              <a:t>exported types’ layouts</a:t>
            </a:r>
            <a:r>
              <a:rPr lang="en-US" sz="2000">
                <a:solidFill>
                  <a:srgbClr val="3F3F3F"/>
                </a:solidFill>
                <a:latin typeface="Inter"/>
                <a:ea typeface="Inter"/>
                <a:cs typeface="Inter"/>
                <a:sym typeface="Inter"/>
              </a:rPr>
              <a:t> is </a:t>
            </a:r>
            <a:r>
              <a:rPr b="1" lang="en-US" sz="2000">
                <a:solidFill>
                  <a:srgbClr val="3F3F3F"/>
                </a:solidFill>
                <a:latin typeface="Inter"/>
                <a:ea typeface="Inter"/>
                <a:cs typeface="Inter"/>
                <a:sym typeface="Inter"/>
              </a:rPr>
              <a:t>undefined by Rust</a:t>
            </a:r>
            <a:endParaRPr sz="2000">
              <a:solidFill>
                <a:srgbClr val="3F3F3F"/>
              </a:solidFill>
              <a:latin typeface="Inter"/>
              <a:ea typeface="Inter"/>
              <a:cs typeface="Inter"/>
              <a:sym typeface="Inter"/>
            </a:endParaRPr>
          </a:p>
        </p:txBody>
      </p:sp>
      <p:sp>
        <p:nvSpPr>
          <p:cNvPr id="237" name="Google Shape;237;p26"/>
          <p:cNvSpPr txBox="1"/>
          <p:nvPr/>
        </p:nvSpPr>
        <p:spPr>
          <a:xfrm>
            <a:off x="5662275" y="6252000"/>
            <a:ext cx="60564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1000">
                <a:latin typeface="Inter"/>
                <a:ea typeface="Inter"/>
                <a:cs typeface="Inter"/>
                <a:sym typeface="Inter"/>
              </a:rPr>
              <a:t>*</a:t>
            </a:r>
            <a:r>
              <a:rPr lang="en-US" sz="1000">
                <a:latin typeface="Inter"/>
                <a:ea typeface="Inter"/>
                <a:cs typeface="Inter"/>
                <a:sym typeface="Inter"/>
              </a:rPr>
              <a:t>This is a somewhat controversial debate that I won’t discuss in detail in this brief presentation</a:t>
            </a:r>
            <a:endParaRPr sz="1000">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p:nvPr/>
        </p:nvSpPr>
        <p:spPr>
          <a:xfrm rot="-5400000">
            <a:off x="2432800" y="2345239"/>
            <a:ext cx="1530000" cy="4287300"/>
          </a:xfrm>
          <a:prstGeom prst="round2SameRect">
            <a:avLst>
              <a:gd fmla="val 9183" name="adj1"/>
              <a:gd fmla="val 0" name="adj2"/>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7"/>
          <p:cNvSpPr/>
          <p:nvPr/>
        </p:nvSpPr>
        <p:spPr>
          <a:xfrm rot="5400000">
            <a:off x="7475450" y="1591489"/>
            <a:ext cx="1530000" cy="5794800"/>
          </a:xfrm>
          <a:prstGeom prst="round2SameRect">
            <a:avLst>
              <a:gd fmla="val 8660" name="adj1"/>
              <a:gd fmla="val 0" name="adj2"/>
            </a:avLst>
          </a:prstGeom>
          <a:solidFill>
            <a:srgbClr val="F3F3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7"/>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pic>
        <p:nvPicPr>
          <p:cNvPr id="246" name="Google Shape;246;p27"/>
          <p:cNvPicPr preferRelativeResize="0"/>
          <p:nvPr/>
        </p:nvPicPr>
        <p:blipFill>
          <a:blip r:embed="rId3">
            <a:alphaModFix/>
          </a:blip>
          <a:stretch>
            <a:fillRect/>
          </a:stretch>
        </p:blipFill>
        <p:spPr>
          <a:xfrm>
            <a:off x="9780326" y="1934027"/>
            <a:ext cx="1131925" cy="1251075"/>
          </a:xfrm>
          <a:prstGeom prst="rect">
            <a:avLst/>
          </a:prstGeom>
          <a:noFill/>
          <a:ln>
            <a:noFill/>
          </a:ln>
        </p:spPr>
      </p:pic>
      <p:sp>
        <p:nvSpPr>
          <p:cNvPr id="247" name="Google Shape;247;p27"/>
          <p:cNvSpPr txBox="1"/>
          <p:nvPr/>
        </p:nvSpPr>
        <p:spPr>
          <a:xfrm>
            <a:off x="1104500" y="1851539"/>
            <a:ext cx="84936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Solution: using the C ABI instead. We can resort to how it handles function calls and type layouts</a:t>
            </a:r>
            <a:endParaRPr sz="2000">
              <a:solidFill>
                <a:srgbClr val="3F3F3F"/>
              </a:solidFill>
              <a:latin typeface="Inter"/>
              <a:ea typeface="Inter"/>
              <a:cs typeface="Inter"/>
              <a:sym typeface="Inter"/>
            </a:endParaRPr>
          </a:p>
          <a:p>
            <a:pPr indent="0" lvl="0" marL="0" rtl="0" algn="ctr">
              <a:spcBef>
                <a:spcPts val="0"/>
              </a:spcBef>
              <a:spcAft>
                <a:spcPts val="0"/>
              </a:spcAft>
              <a:buNone/>
            </a:pPr>
            <a:r>
              <a:t/>
            </a:r>
            <a:endParaRPr sz="2000">
              <a:solidFill>
                <a:srgbClr val="3F3F3F"/>
              </a:solidFill>
              <a:latin typeface="Inter"/>
              <a:ea typeface="Inter"/>
              <a:cs typeface="Inter"/>
              <a:sym typeface="Inter"/>
            </a:endParaRPr>
          </a:p>
          <a:p>
            <a:pPr indent="0" lvl="0" marL="0" rtl="0" algn="ctr">
              <a:spcBef>
                <a:spcPts val="0"/>
              </a:spcBef>
              <a:spcAft>
                <a:spcPts val="0"/>
              </a:spcAft>
              <a:buNone/>
            </a:pPr>
            <a:r>
              <a:rPr lang="en-US" sz="2000">
                <a:solidFill>
                  <a:srgbClr val="3F3F3F"/>
                </a:solidFill>
                <a:latin typeface="Inter"/>
                <a:ea typeface="Inter"/>
                <a:cs typeface="Inter"/>
                <a:sym typeface="Inter"/>
              </a:rPr>
              <a:t>Basically, </a:t>
            </a:r>
            <a:r>
              <a:rPr b="1" lang="en-US" sz="2000">
                <a:solidFill>
                  <a:srgbClr val="3F3F3F"/>
                </a:solidFill>
                <a:latin typeface="Inter"/>
                <a:ea typeface="Inter"/>
                <a:cs typeface="Inter"/>
                <a:sym typeface="Inter"/>
              </a:rPr>
              <a:t>writing C with Rust</a:t>
            </a:r>
            <a:r>
              <a:rPr lang="en-US" sz="2000">
                <a:solidFill>
                  <a:srgbClr val="3F3F3F"/>
                </a:solidFill>
                <a:latin typeface="Inter"/>
                <a:ea typeface="Inter"/>
                <a:cs typeface="Inter"/>
                <a:sym typeface="Inter"/>
              </a:rPr>
              <a:t> </a:t>
            </a:r>
            <a:r>
              <a:rPr b="1" lang="en-US" sz="2000">
                <a:solidFill>
                  <a:srgbClr val="3F3F3F"/>
                </a:solidFill>
                <a:latin typeface="Inter"/>
                <a:ea typeface="Inter"/>
                <a:cs typeface="Inter"/>
                <a:sym typeface="Inter"/>
              </a:rPr>
              <a:t>for the interface</a:t>
            </a:r>
            <a:endParaRPr b="1" sz="2000">
              <a:solidFill>
                <a:srgbClr val="3F3F3F"/>
              </a:solidFill>
              <a:latin typeface="Inter"/>
              <a:ea typeface="Inter"/>
              <a:cs typeface="Inter"/>
              <a:sym typeface="Inter"/>
            </a:endParaRPr>
          </a:p>
        </p:txBody>
      </p:sp>
      <p:sp>
        <p:nvSpPr>
          <p:cNvPr id="248" name="Google Shape;248;p27"/>
          <p:cNvSpPr txBox="1"/>
          <p:nvPr/>
        </p:nvSpPr>
        <p:spPr>
          <a:xfrm>
            <a:off x="1189962" y="3781278"/>
            <a:ext cx="4029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500">
                <a:solidFill>
                  <a:srgbClr val="3F3F3F"/>
                </a:solidFill>
                <a:latin typeface="Inter"/>
                <a:ea typeface="Inter"/>
                <a:cs typeface="Inter"/>
                <a:sym typeface="Inter"/>
              </a:rPr>
              <a:t>A plugin in an ideal world</a:t>
            </a:r>
            <a:endParaRPr i="1" sz="1500">
              <a:solidFill>
                <a:srgbClr val="3F3F3F"/>
              </a:solidFill>
              <a:latin typeface="Inter"/>
              <a:ea typeface="Inter"/>
              <a:cs typeface="Inter"/>
              <a:sym typeface="Inter"/>
            </a:endParaRPr>
          </a:p>
        </p:txBody>
      </p:sp>
      <p:sp>
        <p:nvSpPr>
          <p:cNvPr id="249" name="Google Shape;249;p27"/>
          <p:cNvSpPr txBox="1"/>
          <p:nvPr/>
        </p:nvSpPr>
        <p:spPr>
          <a:xfrm>
            <a:off x="1104500" y="5710239"/>
            <a:ext cx="10033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Good news is that Rust’s abstractions have made it an easier and safer job so far</a:t>
            </a:r>
            <a:endParaRPr/>
          </a:p>
        </p:txBody>
      </p:sp>
      <p:sp>
        <p:nvSpPr>
          <p:cNvPr id="250" name="Google Shape;250;p27"/>
          <p:cNvSpPr txBox="1"/>
          <p:nvPr/>
        </p:nvSpPr>
        <p:spPr>
          <a:xfrm>
            <a:off x="5759150" y="3781278"/>
            <a:ext cx="4962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500">
                <a:solidFill>
                  <a:srgbClr val="3F3F3F"/>
                </a:solidFill>
                <a:latin typeface="Inter"/>
                <a:ea typeface="Inter"/>
                <a:cs typeface="Inter"/>
                <a:sym typeface="Inter"/>
              </a:rPr>
              <a:t>A plugin in the real, dream-shattering world</a:t>
            </a:r>
            <a:endParaRPr i="1" sz="1500">
              <a:solidFill>
                <a:srgbClr val="3F3F3F"/>
              </a:solidFill>
              <a:latin typeface="Inter"/>
              <a:ea typeface="Inter"/>
              <a:cs typeface="Inter"/>
              <a:sym typeface="Inter"/>
            </a:endParaRPr>
          </a:p>
        </p:txBody>
      </p:sp>
      <p:pic>
        <p:nvPicPr>
          <p:cNvPr id="251" name="Google Shape;251;p27"/>
          <p:cNvPicPr preferRelativeResize="0"/>
          <p:nvPr/>
        </p:nvPicPr>
        <p:blipFill>
          <a:blip r:embed="rId4">
            <a:alphaModFix/>
          </a:blip>
          <a:stretch>
            <a:fillRect/>
          </a:stretch>
        </p:blipFill>
        <p:spPr>
          <a:xfrm>
            <a:off x="5588750" y="4163239"/>
            <a:ext cx="5303400" cy="958500"/>
          </a:xfrm>
          <a:prstGeom prst="roundRect">
            <a:avLst>
              <a:gd fmla="val 10185" name="adj"/>
            </a:avLst>
          </a:prstGeom>
          <a:noFill/>
          <a:ln>
            <a:noFill/>
          </a:ln>
        </p:spPr>
      </p:pic>
      <p:pic>
        <p:nvPicPr>
          <p:cNvPr id="252" name="Google Shape;252;p27"/>
          <p:cNvPicPr preferRelativeResize="0"/>
          <p:nvPr/>
        </p:nvPicPr>
        <p:blipFill>
          <a:blip r:embed="rId5">
            <a:alphaModFix/>
          </a:blip>
          <a:stretch>
            <a:fillRect/>
          </a:stretch>
        </p:blipFill>
        <p:spPr>
          <a:xfrm>
            <a:off x="1438000" y="4163239"/>
            <a:ext cx="3519600" cy="958500"/>
          </a:xfrm>
          <a:prstGeom prst="roundRect">
            <a:avLst>
              <a:gd fmla="val 13372"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28"/>
          <p:cNvPicPr preferRelativeResize="0"/>
          <p:nvPr/>
        </p:nvPicPr>
        <p:blipFill>
          <a:blip r:embed="rId3">
            <a:alphaModFix/>
          </a:blip>
          <a:stretch>
            <a:fillRect/>
          </a:stretch>
        </p:blipFill>
        <p:spPr>
          <a:xfrm>
            <a:off x="7586012" y="3821863"/>
            <a:ext cx="3210224" cy="2116977"/>
          </a:xfrm>
          <a:prstGeom prst="rect">
            <a:avLst/>
          </a:prstGeom>
          <a:noFill/>
          <a:ln>
            <a:noFill/>
          </a:ln>
        </p:spPr>
      </p:pic>
      <p:pic>
        <p:nvPicPr>
          <p:cNvPr id="259" name="Google Shape;259;p28"/>
          <p:cNvPicPr preferRelativeResize="0"/>
          <p:nvPr/>
        </p:nvPicPr>
        <p:blipFill>
          <a:blip r:embed="rId4">
            <a:alphaModFix/>
          </a:blip>
          <a:stretch>
            <a:fillRect/>
          </a:stretch>
        </p:blipFill>
        <p:spPr>
          <a:xfrm>
            <a:off x="847345" y="5449555"/>
            <a:ext cx="2469000" cy="268500"/>
          </a:xfrm>
          <a:prstGeom prst="roundRect">
            <a:avLst>
              <a:gd fmla="val 16667" name="adj"/>
            </a:avLst>
          </a:prstGeom>
          <a:noFill/>
          <a:ln>
            <a:noFill/>
          </a:ln>
          <a:effectLst>
            <a:outerShdw blurRad="57150" rotWithShape="0" algn="bl" dir="5400000" dist="19050">
              <a:srgbClr val="000000">
                <a:alpha val="50000"/>
              </a:srgbClr>
            </a:outerShdw>
          </a:effectLst>
        </p:spPr>
      </p:pic>
      <p:sp>
        <p:nvSpPr>
          <p:cNvPr id="260" name="Google Shape;260;p28"/>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The results</a:t>
            </a:r>
            <a:endParaRPr b="1">
              <a:latin typeface="Inter"/>
              <a:ea typeface="Inter"/>
              <a:cs typeface="Inter"/>
              <a:sym typeface="Inter"/>
            </a:endParaRPr>
          </a:p>
        </p:txBody>
      </p:sp>
      <p:sp>
        <p:nvSpPr>
          <p:cNvPr id="261" name="Google Shape;261;p28"/>
          <p:cNvSpPr txBox="1"/>
          <p:nvPr/>
        </p:nvSpPr>
        <p:spPr>
          <a:xfrm>
            <a:off x="585200" y="1643125"/>
            <a:ext cx="10883100" cy="71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It works!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Still not in production, though</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p:txBody>
      </p:sp>
      <p:sp>
        <p:nvSpPr>
          <p:cNvPr id="262" name="Google Shape;262;p28"/>
          <p:cNvSpPr txBox="1"/>
          <p:nvPr/>
        </p:nvSpPr>
        <p:spPr>
          <a:xfrm>
            <a:off x="1557825" y="2879588"/>
            <a:ext cx="3730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2"/>
                </a:solidFill>
                <a:latin typeface="Inter"/>
                <a:ea typeface="Inter"/>
                <a:cs typeface="Inter"/>
                <a:sym typeface="Inter"/>
              </a:rPr>
              <a:t>Contributed</a:t>
            </a:r>
            <a:r>
              <a:rPr lang="en-US" sz="2000">
                <a:solidFill>
                  <a:schemeClr val="dk2"/>
                </a:solidFill>
                <a:latin typeface="Inter"/>
                <a:ea typeface="Inter"/>
                <a:cs typeface="Inter"/>
                <a:sym typeface="Inter"/>
              </a:rPr>
              <a:t> to many other upstream projects</a:t>
            </a:r>
            <a:endParaRPr/>
          </a:p>
        </p:txBody>
      </p:sp>
      <p:sp>
        <p:nvSpPr>
          <p:cNvPr id="263" name="Google Shape;263;p28"/>
          <p:cNvSpPr txBox="1"/>
          <p:nvPr/>
        </p:nvSpPr>
        <p:spPr>
          <a:xfrm>
            <a:off x="7326025" y="2879600"/>
            <a:ext cx="3730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chemeClr val="dk2"/>
                </a:solidFill>
                <a:latin typeface="Inter"/>
                <a:ea typeface="Inter"/>
                <a:cs typeface="Inter"/>
                <a:sym typeface="Inter"/>
              </a:rPr>
              <a:t>Managed to make Tremor…</a:t>
            </a:r>
            <a:endParaRPr sz="20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~35% slower</a:t>
            </a:r>
            <a:r>
              <a:rPr lang="en-US" sz="2000">
                <a:solidFill>
                  <a:schemeClr val="dk2"/>
                </a:solidFill>
                <a:latin typeface="Inter"/>
                <a:ea typeface="Inter"/>
                <a:cs typeface="Inter"/>
                <a:sym typeface="Inter"/>
              </a:rPr>
              <a:t> :D</a:t>
            </a:r>
            <a:endParaRPr/>
          </a:p>
        </p:txBody>
      </p:sp>
      <p:pic>
        <p:nvPicPr>
          <p:cNvPr id="264" name="Google Shape;264;p28"/>
          <p:cNvPicPr preferRelativeResize="0"/>
          <p:nvPr/>
        </p:nvPicPr>
        <p:blipFill>
          <a:blip r:embed="rId5">
            <a:alphaModFix/>
          </a:blip>
          <a:stretch>
            <a:fillRect/>
          </a:stretch>
        </p:blipFill>
        <p:spPr>
          <a:xfrm>
            <a:off x="1217409" y="4004063"/>
            <a:ext cx="4221000" cy="4926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5" name="Google Shape;265;p28"/>
          <p:cNvPicPr preferRelativeResize="0"/>
          <p:nvPr/>
        </p:nvPicPr>
        <p:blipFill>
          <a:blip r:embed="rId6">
            <a:alphaModFix/>
          </a:blip>
          <a:stretch>
            <a:fillRect/>
          </a:stretch>
        </p:blipFill>
        <p:spPr>
          <a:xfrm>
            <a:off x="3045437" y="4442373"/>
            <a:ext cx="3003000" cy="3390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6" name="Google Shape;266;p28"/>
          <p:cNvPicPr preferRelativeResize="0"/>
          <p:nvPr/>
        </p:nvPicPr>
        <p:blipFill>
          <a:blip r:embed="rId7">
            <a:alphaModFix/>
          </a:blip>
          <a:stretch>
            <a:fillRect/>
          </a:stretch>
        </p:blipFill>
        <p:spPr>
          <a:xfrm>
            <a:off x="797412" y="4346111"/>
            <a:ext cx="2782500" cy="364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7" name="Google Shape;267;p28"/>
          <p:cNvPicPr preferRelativeResize="0"/>
          <p:nvPr/>
        </p:nvPicPr>
        <p:blipFill>
          <a:blip r:embed="rId8">
            <a:alphaModFix/>
          </a:blip>
          <a:stretch>
            <a:fillRect/>
          </a:stretch>
        </p:blipFill>
        <p:spPr>
          <a:xfrm>
            <a:off x="1399490" y="5002475"/>
            <a:ext cx="4039200" cy="5145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8" name="Google Shape;268;p28"/>
          <p:cNvPicPr preferRelativeResize="0"/>
          <p:nvPr/>
        </p:nvPicPr>
        <p:blipFill>
          <a:blip r:embed="rId9">
            <a:alphaModFix/>
          </a:blip>
          <a:stretch>
            <a:fillRect/>
          </a:stretch>
        </p:blipFill>
        <p:spPr>
          <a:xfrm>
            <a:off x="1502979" y="4645139"/>
            <a:ext cx="3650100" cy="426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69" name="Google Shape;269;p28"/>
          <p:cNvPicPr preferRelativeResize="0"/>
          <p:nvPr/>
        </p:nvPicPr>
        <p:blipFill>
          <a:blip r:embed="rId10">
            <a:alphaModFix/>
          </a:blip>
          <a:stretch>
            <a:fillRect/>
          </a:stretch>
        </p:blipFill>
        <p:spPr>
          <a:xfrm>
            <a:off x="2216811" y="5370657"/>
            <a:ext cx="3462300" cy="4263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270" name="Google Shape;270;p28"/>
          <p:cNvPicPr preferRelativeResize="0"/>
          <p:nvPr/>
        </p:nvPicPr>
        <p:blipFill rotWithShape="1">
          <a:blip r:embed="rId11">
            <a:alphaModFix/>
          </a:blip>
          <a:srcRect b="0" l="31868" r="40211" t="83395"/>
          <a:stretch/>
        </p:blipFill>
        <p:spPr>
          <a:xfrm>
            <a:off x="7677850" y="5938850"/>
            <a:ext cx="1500900" cy="207000"/>
          </a:xfrm>
          <a:prstGeom prst="roundRect">
            <a:avLst>
              <a:gd fmla="val 28361" name="adj"/>
            </a:avLst>
          </a:prstGeom>
          <a:noFill/>
          <a:ln>
            <a:noFill/>
          </a:ln>
        </p:spPr>
      </p:pic>
      <p:pic>
        <p:nvPicPr>
          <p:cNvPr id="271" name="Google Shape;271;p28"/>
          <p:cNvPicPr preferRelativeResize="0"/>
          <p:nvPr/>
        </p:nvPicPr>
        <p:blipFill rotWithShape="1">
          <a:blip r:embed="rId12">
            <a:alphaModFix/>
          </a:blip>
          <a:srcRect b="0" l="33366" r="37400" t="83108"/>
          <a:stretch/>
        </p:blipFill>
        <p:spPr>
          <a:xfrm>
            <a:off x="9228197" y="5938700"/>
            <a:ext cx="1500900" cy="207300"/>
          </a:xfrm>
          <a:prstGeom prst="roundRect">
            <a:avLst>
              <a:gd fmla="val 37519" name="adj"/>
            </a:avLst>
          </a:prstGeom>
          <a:noFill/>
          <a:ln>
            <a:noFill/>
          </a:ln>
        </p:spPr>
      </p:pic>
      <p:sp>
        <p:nvSpPr>
          <p:cNvPr id="272" name="Google Shape;272;p28"/>
          <p:cNvSpPr txBox="1"/>
          <p:nvPr/>
        </p:nvSpPr>
        <p:spPr>
          <a:xfrm>
            <a:off x="7717450" y="3756200"/>
            <a:ext cx="1421700" cy="26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3F3F3F"/>
                </a:solidFill>
                <a:latin typeface="Inter"/>
                <a:ea typeface="Inter"/>
                <a:cs typeface="Inter"/>
                <a:sym typeface="Inter"/>
              </a:rPr>
              <a:t>Before PDK</a:t>
            </a:r>
            <a:endParaRPr b="1" sz="1000">
              <a:solidFill>
                <a:srgbClr val="3F3F3F"/>
              </a:solidFill>
              <a:latin typeface="Inter"/>
              <a:ea typeface="Inter"/>
              <a:cs typeface="Inter"/>
              <a:sym typeface="Inter"/>
            </a:endParaRPr>
          </a:p>
        </p:txBody>
      </p:sp>
      <p:sp>
        <p:nvSpPr>
          <p:cNvPr id="273" name="Google Shape;273;p28"/>
          <p:cNvSpPr txBox="1"/>
          <p:nvPr/>
        </p:nvSpPr>
        <p:spPr>
          <a:xfrm>
            <a:off x="9267800" y="3756200"/>
            <a:ext cx="1421700" cy="26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000">
                <a:solidFill>
                  <a:srgbClr val="3F3F3F"/>
                </a:solidFill>
                <a:latin typeface="Inter"/>
                <a:ea typeface="Inter"/>
                <a:cs typeface="Inter"/>
                <a:sym typeface="Inter"/>
              </a:rPr>
              <a:t>After</a:t>
            </a:r>
            <a:r>
              <a:rPr b="1" lang="en-US" sz="1000">
                <a:solidFill>
                  <a:srgbClr val="3F3F3F"/>
                </a:solidFill>
                <a:latin typeface="Inter"/>
                <a:ea typeface="Inter"/>
                <a:cs typeface="Inter"/>
                <a:sym typeface="Inter"/>
              </a:rPr>
              <a:t> PDK</a:t>
            </a:r>
            <a:endParaRPr b="1" sz="1000">
              <a:solidFill>
                <a:srgbClr val="3F3F3F"/>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9"/>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next?</a:t>
            </a:r>
            <a:endParaRPr b="1">
              <a:latin typeface="Inter"/>
              <a:ea typeface="Inter"/>
              <a:cs typeface="Inter"/>
              <a:sym typeface="Inter"/>
            </a:endParaRPr>
          </a:p>
        </p:txBody>
      </p:sp>
      <p:sp>
        <p:nvSpPr>
          <p:cNvPr id="280" name="Google Shape;280;p29"/>
          <p:cNvSpPr txBox="1"/>
          <p:nvPr/>
        </p:nvSpPr>
        <p:spPr>
          <a:xfrm>
            <a:off x="585200" y="1643125"/>
            <a:ext cx="10883100" cy="1408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You can continue contributing</a:t>
            </a:r>
            <a:r>
              <a:rPr lang="en-US" sz="2000">
                <a:solidFill>
                  <a:srgbClr val="3F3F3F"/>
                </a:solidFill>
                <a:latin typeface="Inter"/>
                <a:ea typeface="Inter"/>
                <a:cs typeface="Inter"/>
                <a:sym typeface="Inter"/>
              </a:rPr>
              <a:t> to the project, it's open source!</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Personally not done yet</a:t>
            </a:r>
            <a:r>
              <a:rPr lang="en-US" sz="2000">
                <a:solidFill>
                  <a:srgbClr val="3F3F3F"/>
                </a:solidFill>
                <a:latin typeface="Inter"/>
                <a:ea typeface="Inter"/>
                <a:cs typeface="Inter"/>
                <a:sym typeface="Inter"/>
              </a:rPr>
              <a: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Benchmarks, tests, getting ready for deployment, polishing</a:t>
            </a:r>
            <a:endParaRPr sz="2000">
              <a:solidFill>
                <a:srgbClr val="3F3F3F"/>
              </a:solidFill>
              <a:latin typeface="Inter"/>
              <a:ea typeface="Inter"/>
              <a:cs typeface="Inter"/>
              <a:sym typeface="Inter"/>
            </a:endParaRPr>
          </a:p>
        </p:txBody>
      </p:sp>
      <p:sp>
        <p:nvSpPr>
          <p:cNvPr id="281" name="Google Shape;281;p29"/>
          <p:cNvSpPr txBox="1"/>
          <p:nvPr/>
        </p:nvSpPr>
        <p:spPr>
          <a:xfrm>
            <a:off x="2416150" y="6169350"/>
            <a:ext cx="1128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Inter"/>
                <a:ea typeface="Inter"/>
                <a:cs typeface="Inter"/>
                <a:sym typeface="Inter"/>
              </a:rPr>
              <a:t>(it </a:t>
            </a:r>
            <a:r>
              <a:rPr lang="en-US">
                <a:latin typeface="Inter"/>
                <a:ea typeface="Inter"/>
                <a:cs typeface="Inter"/>
                <a:sym typeface="Inter"/>
              </a:rPr>
              <a:t>works</a:t>
            </a:r>
            <a:r>
              <a:rPr lang="en-US">
                <a:latin typeface="Inter"/>
                <a:ea typeface="Inter"/>
                <a:cs typeface="Inter"/>
                <a:sym typeface="Inter"/>
              </a:rPr>
              <a:t>)</a:t>
            </a:r>
            <a:endParaRPr>
              <a:latin typeface="Inter"/>
              <a:ea typeface="Inter"/>
              <a:cs typeface="Inter"/>
              <a:sym typeface="Inter"/>
            </a:endParaRPr>
          </a:p>
        </p:txBody>
      </p:sp>
      <p:pic>
        <p:nvPicPr>
          <p:cNvPr id="282" name="Google Shape;282;p29"/>
          <p:cNvPicPr preferRelativeResize="0"/>
          <p:nvPr/>
        </p:nvPicPr>
        <p:blipFill>
          <a:blip r:embed="rId3">
            <a:alphaModFix/>
          </a:blip>
          <a:stretch>
            <a:fillRect/>
          </a:stretch>
        </p:blipFill>
        <p:spPr>
          <a:xfrm>
            <a:off x="7665838" y="3835525"/>
            <a:ext cx="3524249" cy="2333826"/>
          </a:xfrm>
          <a:prstGeom prst="rect">
            <a:avLst/>
          </a:prstGeom>
          <a:noFill/>
          <a:ln>
            <a:noFill/>
          </a:ln>
        </p:spPr>
      </p:pic>
      <p:cxnSp>
        <p:nvCxnSpPr>
          <p:cNvPr id="283" name="Google Shape;283;p29"/>
          <p:cNvCxnSpPr/>
          <p:nvPr/>
        </p:nvCxnSpPr>
        <p:spPr>
          <a:xfrm>
            <a:off x="5772363" y="5002425"/>
            <a:ext cx="1272000" cy="0"/>
          </a:xfrm>
          <a:prstGeom prst="straightConnector1">
            <a:avLst/>
          </a:prstGeom>
          <a:noFill/>
          <a:ln cap="flat" cmpd="sng" w="76200">
            <a:solidFill>
              <a:schemeClr val="dk2"/>
            </a:solidFill>
            <a:prstDash val="solid"/>
            <a:round/>
            <a:headEnd len="med" w="med" type="none"/>
            <a:tailEnd len="med" w="med" type="triangle"/>
          </a:ln>
        </p:spPr>
      </p:cxnSp>
      <p:pic>
        <p:nvPicPr>
          <p:cNvPr id="284" name="Google Shape;284;p29"/>
          <p:cNvPicPr preferRelativeResize="0"/>
          <p:nvPr/>
        </p:nvPicPr>
        <p:blipFill>
          <a:blip r:embed="rId4">
            <a:alphaModFix/>
          </a:blip>
          <a:stretch>
            <a:fillRect/>
          </a:stretch>
        </p:blipFill>
        <p:spPr>
          <a:xfrm flipH="1">
            <a:off x="1113388" y="3835513"/>
            <a:ext cx="3734132" cy="2333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0"/>
          <p:cNvSpPr/>
          <p:nvPr/>
        </p:nvSpPr>
        <p:spPr>
          <a:xfrm>
            <a:off x="4630275" y="5690400"/>
            <a:ext cx="3037800" cy="7653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Eventually you arrive to something good enough</a:t>
            </a:r>
            <a:endParaRPr sz="1100"/>
          </a:p>
        </p:txBody>
      </p:sp>
      <p:sp>
        <p:nvSpPr>
          <p:cNvPr id="291" name="Google Shape;291;p30"/>
          <p:cNvSpPr/>
          <p:nvPr/>
        </p:nvSpPr>
        <p:spPr>
          <a:xfrm>
            <a:off x="2043825" y="3120675"/>
            <a:ext cx="2631000" cy="968700"/>
          </a:xfrm>
          <a:prstGeom prst="roundRect">
            <a:avLst>
              <a:gd fmla="val 16667" name="adj"/>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Fail catastrophically, look for new idea</a:t>
            </a:r>
            <a:endParaRPr/>
          </a:p>
        </p:txBody>
      </p:sp>
      <p:sp>
        <p:nvSpPr>
          <p:cNvPr id="292" name="Google Shape;292;p30"/>
          <p:cNvSpPr/>
          <p:nvPr/>
        </p:nvSpPr>
        <p:spPr>
          <a:xfrm>
            <a:off x="4978875" y="4127875"/>
            <a:ext cx="2340600" cy="9534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Start developing on the codebase</a:t>
            </a:r>
            <a:endParaRPr/>
          </a:p>
        </p:txBody>
      </p:sp>
      <p:sp>
        <p:nvSpPr>
          <p:cNvPr id="293" name="Google Shape;293;p30"/>
          <p:cNvSpPr/>
          <p:nvPr/>
        </p:nvSpPr>
        <p:spPr>
          <a:xfrm>
            <a:off x="7668075" y="3128325"/>
            <a:ext cx="2480100" cy="9534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Implement smaller, self-contained experiments</a:t>
            </a:r>
            <a:endParaRPr/>
          </a:p>
        </p:txBody>
      </p:sp>
      <p:sp>
        <p:nvSpPr>
          <p:cNvPr id="294" name="Google Shape;294;p30"/>
          <p:cNvSpPr/>
          <p:nvPr/>
        </p:nvSpPr>
        <p:spPr>
          <a:xfrm>
            <a:off x="4978875" y="2121150"/>
            <a:ext cx="2340600" cy="968700"/>
          </a:xfrm>
          <a:prstGeom prst="roundRect">
            <a:avLst>
              <a:gd fmla="val 16667" name="adj"/>
            </a:avLst>
          </a:prstGeom>
          <a:solidFill>
            <a:srgbClr val="C9DAF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solidFill>
                  <a:srgbClr val="3F3F3F"/>
                </a:solidFill>
                <a:latin typeface="Inter"/>
                <a:ea typeface="Inter"/>
                <a:cs typeface="Inter"/>
                <a:sym typeface="Inter"/>
              </a:rPr>
              <a:t>Learn as much as possible</a:t>
            </a:r>
            <a:endParaRPr/>
          </a:p>
        </p:txBody>
      </p:sp>
      <p:sp>
        <p:nvSpPr>
          <p:cNvPr id="295" name="Google Shape;295;p30"/>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My progress</a:t>
            </a:r>
            <a:endParaRPr b="1">
              <a:latin typeface="Inter"/>
              <a:ea typeface="Inter"/>
              <a:cs typeface="Inter"/>
              <a:sym typeface="Inter"/>
            </a:endParaRPr>
          </a:p>
        </p:txBody>
      </p:sp>
      <p:cxnSp>
        <p:nvCxnSpPr>
          <p:cNvPr id="296" name="Google Shape;296;p30"/>
          <p:cNvCxnSpPr>
            <a:stCxn id="294" idx="3"/>
            <a:endCxn id="293" idx="0"/>
          </p:cNvCxnSpPr>
          <p:nvPr/>
        </p:nvCxnSpPr>
        <p:spPr>
          <a:xfrm>
            <a:off x="7319475" y="2605500"/>
            <a:ext cx="1588800" cy="522900"/>
          </a:xfrm>
          <a:prstGeom prst="straightConnector1">
            <a:avLst/>
          </a:prstGeom>
          <a:noFill/>
          <a:ln cap="flat" cmpd="sng" w="28575">
            <a:solidFill>
              <a:schemeClr val="dk2"/>
            </a:solidFill>
            <a:prstDash val="solid"/>
            <a:round/>
            <a:headEnd len="med" w="med" type="none"/>
            <a:tailEnd len="med" w="med" type="triangle"/>
          </a:ln>
        </p:spPr>
      </p:cxnSp>
      <p:cxnSp>
        <p:nvCxnSpPr>
          <p:cNvPr id="297" name="Google Shape;297;p30"/>
          <p:cNvCxnSpPr>
            <a:stCxn id="293" idx="2"/>
            <a:endCxn id="292" idx="3"/>
          </p:cNvCxnSpPr>
          <p:nvPr/>
        </p:nvCxnSpPr>
        <p:spPr>
          <a:xfrm flipH="1">
            <a:off x="7319325" y="4081725"/>
            <a:ext cx="1588800" cy="522900"/>
          </a:xfrm>
          <a:prstGeom prst="straightConnector1">
            <a:avLst/>
          </a:prstGeom>
          <a:noFill/>
          <a:ln cap="flat" cmpd="sng" w="28575">
            <a:solidFill>
              <a:schemeClr val="dk2"/>
            </a:solidFill>
            <a:prstDash val="solid"/>
            <a:round/>
            <a:headEnd len="med" w="med" type="none"/>
            <a:tailEnd len="med" w="med" type="triangle"/>
          </a:ln>
        </p:spPr>
      </p:cxnSp>
      <p:cxnSp>
        <p:nvCxnSpPr>
          <p:cNvPr id="298" name="Google Shape;298;p30"/>
          <p:cNvCxnSpPr>
            <a:stCxn id="292" idx="1"/>
            <a:endCxn id="291" idx="2"/>
          </p:cNvCxnSpPr>
          <p:nvPr/>
        </p:nvCxnSpPr>
        <p:spPr>
          <a:xfrm rot="10800000">
            <a:off x="3359175" y="4089475"/>
            <a:ext cx="1619700" cy="515100"/>
          </a:xfrm>
          <a:prstGeom prst="straightConnector1">
            <a:avLst/>
          </a:prstGeom>
          <a:noFill/>
          <a:ln cap="flat" cmpd="sng" w="28575">
            <a:solidFill>
              <a:schemeClr val="dk2"/>
            </a:solidFill>
            <a:prstDash val="solid"/>
            <a:round/>
            <a:headEnd len="med" w="med" type="none"/>
            <a:tailEnd len="med" w="med" type="triangle"/>
          </a:ln>
        </p:spPr>
      </p:cxnSp>
      <p:cxnSp>
        <p:nvCxnSpPr>
          <p:cNvPr id="299" name="Google Shape;299;p30"/>
          <p:cNvCxnSpPr>
            <a:stCxn id="291" idx="0"/>
            <a:endCxn id="294" idx="1"/>
          </p:cNvCxnSpPr>
          <p:nvPr/>
        </p:nvCxnSpPr>
        <p:spPr>
          <a:xfrm flipH="1" rot="10800000">
            <a:off x="3359325" y="2605575"/>
            <a:ext cx="1619700" cy="515100"/>
          </a:xfrm>
          <a:prstGeom prst="straightConnector1">
            <a:avLst/>
          </a:prstGeom>
          <a:noFill/>
          <a:ln cap="flat" cmpd="sng" w="28575">
            <a:solidFill>
              <a:schemeClr val="dk2"/>
            </a:solidFill>
            <a:prstDash val="solid"/>
            <a:round/>
            <a:headEnd len="med" w="med" type="none"/>
            <a:tailEnd len="med" w="med" type="triangle"/>
          </a:ln>
        </p:spPr>
      </p:cxnSp>
      <p:cxnSp>
        <p:nvCxnSpPr>
          <p:cNvPr id="300" name="Google Shape;300;p30"/>
          <p:cNvCxnSpPr>
            <a:stCxn id="292" idx="2"/>
            <a:endCxn id="290" idx="0"/>
          </p:cNvCxnSpPr>
          <p:nvPr/>
        </p:nvCxnSpPr>
        <p:spPr>
          <a:xfrm>
            <a:off x="6149175" y="5081275"/>
            <a:ext cx="0" cy="609000"/>
          </a:xfrm>
          <a:prstGeom prst="straightConnector1">
            <a:avLst/>
          </a:prstGeom>
          <a:noFill/>
          <a:ln cap="flat" cmpd="sng" w="28575">
            <a:solidFill>
              <a:schemeClr val="dk2"/>
            </a:solidFill>
            <a:prstDash val="solid"/>
            <a:round/>
            <a:headEnd len="med" w="med" type="none"/>
            <a:tailEnd len="med" w="med" type="triangle"/>
          </a:ln>
        </p:spPr>
      </p:cxnSp>
      <p:cxnSp>
        <p:nvCxnSpPr>
          <p:cNvPr id="301" name="Google Shape;301;p30"/>
          <p:cNvCxnSpPr>
            <a:endCxn id="294" idx="0"/>
          </p:cNvCxnSpPr>
          <p:nvPr/>
        </p:nvCxnSpPr>
        <p:spPr>
          <a:xfrm>
            <a:off x="6149175" y="1539750"/>
            <a:ext cx="0" cy="581400"/>
          </a:xfrm>
          <a:prstGeom prst="straightConnector1">
            <a:avLst/>
          </a:prstGeom>
          <a:noFill/>
          <a:ln cap="flat" cmpd="sng" w="28575">
            <a:solidFill>
              <a:schemeClr val="dk2"/>
            </a:solidFill>
            <a:prstDash val="solid"/>
            <a:round/>
            <a:headEnd len="med" w="med" type="none"/>
            <a:tailEnd len="med" w="med" type="triangle"/>
          </a:ln>
        </p:spPr>
      </p:cxnSp>
      <p:sp>
        <p:nvSpPr>
          <p:cNvPr id="302" name="Google Shape;302;p30"/>
          <p:cNvSpPr txBox="1"/>
          <p:nvPr/>
        </p:nvSpPr>
        <p:spPr>
          <a:xfrm>
            <a:off x="6149175" y="5152413"/>
            <a:ext cx="50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a:t>
            </a:r>
            <a:endParaRPr>
              <a:solidFill>
                <a:srgbClr val="3F3F3F"/>
              </a:solidFill>
              <a:latin typeface="Inter"/>
              <a:ea typeface="Inter"/>
              <a:cs typeface="Inter"/>
              <a:sym typeface="Inter"/>
            </a:endParaRPr>
          </a:p>
        </p:txBody>
      </p:sp>
      <p:sp>
        <p:nvSpPr>
          <p:cNvPr id="303" name="Google Shape;303;p30"/>
          <p:cNvSpPr txBox="1"/>
          <p:nvPr/>
        </p:nvSpPr>
        <p:spPr>
          <a:xfrm>
            <a:off x="6216125" y="1564975"/>
            <a:ext cx="78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Start</a:t>
            </a:r>
            <a:endParaRPr>
              <a:solidFill>
                <a:srgbClr val="3F3F3F"/>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1"/>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 I learned</a:t>
            </a:r>
            <a:endParaRPr b="1">
              <a:latin typeface="Inter"/>
              <a:ea typeface="Inter"/>
              <a:cs typeface="Inter"/>
              <a:sym typeface="Inter"/>
            </a:endParaRPr>
          </a:p>
        </p:txBody>
      </p:sp>
      <p:sp>
        <p:nvSpPr>
          <p:cNvPr id="310" name="Google Shape;310;p31"/>
          <p:cNvSpPr txBox="1"/>
          <p:nvPr/>
        </p:nvSpPr>
        <p:spPr>
          <a:xfrm>
            <a:off x="6641000" y="4171463"/>
            <a:ext cx="3603300" cy="22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chemeClr val="dk2"/>
                </a:solidFill>
                <a:latin typeface="Inter"/>
                <a:ea typeface="Inter"/>
                <a:cs typeface="Inter"/>
                <a:sym typeface="Inter"/>
              </a:rPr>
              <a:t>🗄️</a:t>
            </a:r>
            <a:endParaRPr b="1" sz="72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Organizing myself</a:t>
            </a:r>
            <a:endParaRPr b="1" sz="2000">
              <a:solidFill>
                <a:schemeClr val="dk2"/>
              </a:solidFill>
              <a:latin typeface="Inter"/>
              <a:ea typeface="Inter"/>
              <a:cs typeface="Inter"/>
              <a:sym typeface="Inter"/>
            </a:endParaRPr>
          </a:p>
          <a:p>
            <a:pPr indent="0" lvl="0" marL="0" rtl="0" algn="ctr">
              <a:spcBef>
                <a:spcPts val="0"/>
              </a:spcBef>
              <a:spcAft>
                <a:spcPts val="0"/>
              </a:spcAft>
              <a:buNone/>
            </a:pPr>
            <a:r>
              <a:rPr lang="en-US" sz="1800">
                <a:solidFill>
                  <a:schemeClr val="dk2"/>
                </a:solidFill>
                <a:latin typeface="Inter"/>
                <a:ea typeface="Inter"/>
                <a:cs typeface="Inter"/>
                <a:sym typeface="Inter"/>
              </a:rPr>
              <a:t>Kanban, issues, PRs</a:t>
            </a:r>
            <a:endParaRPr sz="1200"/>
          </a:p>
        </p:txBody>
      </p:sp>
      <p:sp>
        <p:nvSpPr>
          <p:cNvPr id="311" name="Google Shape;311;p31"/>
          <p:cNvSpPr txBox="1"/>
          <p:nvPr/>
        </p:nvSpPr>
        <p:spPr>
          <a:xfrm>
            <a:off x="1947700" y="4202213"/>
            <a:ext cx="36033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200">
                <a:solidFill>
                  <a:schemeClr val="dk2"/>
                </a:solidFill>
                <a:latin typeface="Inter"/>
                <a:ea typeface="Inter"/>
                <a:cs typeface="Inter"/>
                <a:sym typeface="Inter"/>
              </a:rPr>
              <a:t>📖</a:t>
            </a:r>
            <a:r>
              <a:rPr b="1" lang="en-US" sz="2000">
                <a:solidFill>
                  <a:schemeClr val="dk2"/>
                </a:solidFill>
                <a:latin typeface="Inter"/>
                <a:ea typeface="Inter"/>
                <a:cs typeface="Inter"/>
                <a:sym typeface="Inter"/>
              </a:rPr>
              <a:t> </a:t>
            </a:r>
            <a:endParaRPr b="1" sz="20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Researching on my own</a:t>
            </a:r>
            <a:endParaRPr b="1" sz="2000">
              <a:solidFill>
                <a:schemeClr val="dk2"/>
              </a:solidFill>
              <a:latin typeface="Inter"/>
              <a:ea typeface="Inter"/>
              <a:cs typeface="Inter"/>
              <a:sym typeface="Inter"/>
            </a:endParaRPr>
          </a:p>
          <a:p>
            <a:pPr indent="0" lvl="0" marL="0" rtl="0" algn="ctr">
              <a:spcBef>
                <a:spcPts val="0"/>
              </a:spcBef>
              <a:spcAft>
                <a:spcPts val="0"/>
              </a:spcAft>
              <a:buNone/>
            </a:pPr>
            <a:r>
              <a:rPr lang="en-US" sz="1800">
                <a:solidFill>
                  <a:schemeClr val="dk2"/>
                </a:solidFill>
                <a:latin typeface="Inter"/>
                <a:ea typeface="Inter"/>
                <a:cs typeface="Inter"/>
                <a:sym typeface="Inter"/>
              </a:rPr>
              <a:t>About dynamic loading, ABI stability, etc</a:t>
            </a:r>
            <a:endParaRPr sz="1200"/>
          </a:p>
        </p:txBody>
      </p:sp>
      <p:sp>
        <p:nvSpPr>
          <p:cNvPr id="312" name="Google Shape;312;p31"/>
          <p:cNvSpPr txBox="1"/>
          <p:nvPr/>
        </p:nvSpPr>
        <p:spPr>
          <a:xfrm>
            <a:off x="6641000" y="1704238"/>
            <a:ext cx="36033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200">
                <a:solidFill>
                  <a:schemeClr val="dk2"/>
                </a:solidFill>
                <a:latin typeface="Inter"/>
                <a:ea typeface="Inter"/>
                <a:cs typeface="Inter"/>
                <a:sym typeface="Inter"/>
              </a:rPr>
              <a:t>🦀</a:t>
            </a:r>
            <a:r>
              <a:rPr b="1" lang="en-US" sz="7200">
                <a:solidFill>
                  <a:schemeClr val="dk2"/>
                </a:solidFill>
                <a:latin typeface="Inter"/>
                <a:ea typeface="Inter"/>
                <a:cs typeface="Inter"/>
                <a:sym typeface="Inter"/>
              </a:rPr>
              <a:t> </a:t>
            </a:r>
            <a:endParaRPr b="1" sz="72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Rust in depth</a:t>
            </a:r>
            <a:endParaRPr b="1" sz="2000">
              <a:solidFill>
                <a:schemeClr val="dk2"/>
              </a:solidFill>
              <a:latin typeface="Inter"/>
              <a:ea typeface="Inter"/>
              <a:cs typeface="Inter"/>
              <a:sym typeface="Inter"/>
            </a:endParaRPr>
          </a:p>
          <a:p>
            <a:pPr indent="0" lvl="0" marL="0" rtl="0" algn="ctr">
              <a:spcBef>
                <a:spcPts val="0"/>
              </a:spcBef>
              <a:spcAft>
                <a:spcPts val="0"/>
              </a:spcAft>
              <a:buNone/>
            </a:pPr>
            <a:r>
              <a:rPr lang="en-US" sz="1800">
                <a:solidFill>
                  <a:schemeClr val="dk2"/>
                </a:solidFill>
                <a:latin typeface="Inter"/>
                <a:ea typeface="Inter"/>
                <a:cs typeface="Inter"/>
                <a:sym typeface="Inter"/>
              </a:rPr>
              <a:t>Lots of prototypes &amp; the final implementation</a:t>
            </a:r>
            <a:endParaRPr sz="1200"/>
          </a:p>
        </p:txBody>
      </p:sp>
      <p:sp>
        <p:nvSpPr>
          <p:cNvPr id="313" name="Google Shape;313;p31"/>
          <p:cNvSpPr txBox="1"/>
          <p:nvPr/>
        </p:nvSpPr>
        <p:spPr>
          <a:xfrm>
            <a:off x="1947700" y="1704238"/>
            <a:ext cx="3603300" cy="215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7200">
                <a:solidFill>
                  <a:schemeClr val="dk2"/>
                </a:solidFill>
                <a:latin typeface="Inter"/>
                <a:ea typeface="Inter"/>
                <a:cs typeface="Inter"/>
                <a:sym typeface="Inter"/>
              </a:rPr>
              <a:t>📝</a:t>
            </a:r>
            <a:r>
              <a:rPr b="1" lang="en-US" sz="2000">
                <a:solidFill>
                  <a:schemeClr val="dk2"/>
                </a:solidFill>
                <a:latin typeface="Inter"/>
                <a:ea typeface="Inter"/>
                <a:cs typeface="Inter"/>
                <a:sym typeface="Inter"/>
              </a:rPr>
              <a:t> </a:t>
            </a:r>
            <a:endParaRPr b="1" sz="2000">
              <a:solidFill>
                <a:schemeClr val="dk2"/>
              </a:solidFill>
              <a:latin typeface="Inter"/>
              <a:ea typeface="Inter"/>
              <a:cs typeface="Inter"/>
              <a:sym typeface="Inter"/>
            </a:endParaRPr>
          </a:p>
          <a:p>
            <a:pPr indent="0" lvl="0" marL="0" rtl="0" algn="ctr">
              <a:spcBef>
                <a:spcPts val="0"/>
              </a:spcBef>
              <a:spcAft>
                <a:spcPts val="0"/>
              </a:spcAft>
              <a:buNone/>
            </a:pPr>
            <a:r>
              <a:rPr b="1" lang="en-US" sz="2000">
                <a:solidFill>
                  <a:schemeClr val="dk2"/>
                </a:solidFill>
                <a:latin typeface="Inter"/>
                <a:ea typeface="Inter"/>
                <a:cs typeface="Inter"/>
                <a:sym typeface="Inter"/>
              </a:rPr>
              <a:t>Note-taking</a:t>
            </a:r>
            <a:endParaRPr sz="2000">
              <a:solidFill>
                <a:schemeClr val="dk2"/>
              </a:solidFill>
              <a:latin typeface="Inter"/>
              <a:ea typeface="Inter"/>
              <a:cs typeface="Inter"/>
              <a:sym typeface="Inter"/>
            </a:endParaRPr>
          </a:p>
          <a:p>
            <a:pPr indent="0" lvl="0" marL="0" rtl="0" algn="ctr">
              <a:spcBef>
                <a:spcPts val="0"/>
              </a:spcBef>
              <a:spcAft>
                <a:spcPts val="0"/>
              </a:spcAft>
              <a:buNone/>
            </a:pPr>
            <a:r>
              <a:rPr lang="en-US" sz="1800" u="sng">
                <a:solidFill>
                  <a:schemeClr val="hlink"/>
                </a:solidFill>
                <a:latin typeface="Inter"/>
                <a:ea typeface="Inter"/>
                <a:cs typeface="Inter"/>
                <a:sym typeface="Inter"/>
                <a:hlinkClick r:id="rId4"/>
              </a:rPr>
              <a:t>https://nullderef.com/series/rust-plugins/</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2"/>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Tips</a:t>
            </a:r>
            <a:endParaRPr b="1">
              <a:latin typeface="Inter"/>
              <a:ea typeface="Inter"/>
              <a:cs typeface="Inter"/>
              <a:sym typeface="Inter"/>
            </a:endParaRPr>
          </a:p>
        </p:txBody>
      </p:sp>
      <p:sp>
        <p:nvSpPr>
          <p:cNvPr id="320" name="Google Shape;320;p32"/>
          <p:cNvSpPr txBox="1"/>
          <p:nvPr/>
        </p:nvSpPr>
        <p:spPr>
          <a:xfrm>
            <a:off x="1146150" y="1633550"/>
            <a:ext cx="9899700" cy="4851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#1 You're going to get things wrong</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100%. Prepare for failure and learn from it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#2 Make some rough plans of what you’ll do</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But don’t get overwhelmed if they aren’t going as you expected</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b="1" lang="en-US" sz="2000">
                <a:solidFill>
                  <a:srgbClr val="3F3F3F"/>
                </a:solidFill>
                <a:latin typeface="Inter"/>
                <a:ea typeface="Inter"/>
                <a:cs typeface="Inter"/>
                <a:sym typeface="Inter"/>
              </a:rPr>
              <a:t>#3 Take good notes of your progress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Avoids forgetting things, helps explain others, and re-organizes your thoughts</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#4 Take advantage of your mentors</a:t>
            </a:r>
            <a:endParaRPr b="1"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They're there for you, and want you to succeed</a:t>
            </a:r>
            <a:endParaRPr sz="2000">
              <a:solidFill>
                <a:srgbClr val="3F3F3F"/>
              </a:solidFill>
              <a:latin typeface="Inter"/>
              <a:ea typeface="Inter"/>
              <a:cs typeface="Inter"/>
              <a:sym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33"/>
          <p:cNvPicPr preferRelativeResize="0"/>
          <p:nvPr/>
        </p:nvPicPr>
        <p:blipFill>
          <a:blip r:embed="rId3">
            <a:alphaModFix/>
          </a:blip>
          <a:stretch>
            <a:fillRect/>
          </a:stretch>
        </p:blipFill>
        <p:spPr>
          <a:xfrm>
            <a:off x="1337502" y="4120675"/>
            <a:ext cx="2094701" cy="2094701"/>
          </a:xfrm>
          <a:prstGeom prst="rect">
            <a:avLst/>
          </a:prstGeom>
          <a:noFill/>
          <a:ln>
            <a:noFill/>
          </a:ln>
        </p:spPr>
      </p:pic>
      <p:pic>
        <p:nvPicPr>
          <p:cNvPr id="327" name="Google Shape;327;p33"/>
          <p:cNvPicPr preferRelativeResize="0"/>
          <p:nvPr/>
        </p:nvPicPr>
        <p:blipFill>
          <a:blip r:embed="rId4">
            <a:alphaModFix/>
          </a:blip>
          <a:stretch>
            <a:fillRect/>
          </a:stretch>
        </p:blipFill>
        <p:spPr>
          <a:xfrm>
            <a:off x="8759800" y="4120675"/>
            <a:ext cx="2094700" cy="2094700"/>
          </a:xfrm>
          <a:prstGeom prst="rect">
            <a:avLst/>
          </a:prstGeom>
          <a:noFill/>
          <a:ln>
            <a:noFill/>
          </a:ln>
        </p:spPr>
      </p:pic>
      <p:pic>
        <p:nvPicPr>
          <p:cNvPr id="328" name="Google Shape;328;p33"/>
          <p:cNvPicPr preferRelativeResize="0"/>
          <p:nvPr/>
        </p:nvPicPr>
        <p:blipFill>
          <a:blip r:embed="rId5">
            <a:alphaModFix/>
          </a:blip>
          <a:stretch>
            <a:fillRect/>
          </a:stretch>
        </p:blipFill>
        <p:spPr>
          <a:xfrm>
            <a:off x="5048650" y="4135425"/>
            <a:ext cx="2094700" cy="2065190"/>
          </a:xfrm>
          <a:prstGeom prst="rect">
            <a:avLst/>
          </a:prstGeom>
          <a:noFill/>
          <a:ln>
            <a:noFill/>
          </a:ln>
        </p:spPr>
      </p:pic>
      <p:sp>
        <p:nvSpPr>
          <p:cNvPr id="329" name="Google Shape;329;p33"/>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Thanks to…</a:t>
            </a:r>
            <a:endParaRPr b="1">
              <a:latin typeface="Inter"/>
              <a:ea typeface="Inter"/>
              <a:cs typeface="Inter"/>
              <a:sym typeface="Inter"/>
            </a:endParaRPr>
          </a:p>
        </p:txBody>
      </p:sp>
      <p:sp>
        <p:nvSpPr>
          <p:cNvPr id="330" name="Google Shape;330;p33"/>
          <p:cNvSpPr txBox="1"/>
          <p:nvPr/>
        </p:nvSpPr>
        <p:spPr>
          <a:xfrm>
            <a:off x="1146150" y="1930075"/>
            <a:ext cx="9899700" cy="16569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 </a:t>
            </a:r>
            <a:r>
              <a:rPr b="1" lang="en-US" sz="2000">
                <a:solidFill>
                  <a:srgbClr val="3F3F3F"/>
                </a:solidFill>
                <a:latin typeface="Inter"/>
                <a:ea typeface="Inter"/>
                <a:cs typeface="Inter"/>
                <a:sym typeface="Inter"/>
              </a:rPr>
              <a:t>Rust open source community</a:t>
            </a:r>
            <a:r>
              <a:rPr lang="en-US" sz="2000">
                <a:solidFill>
                  <a:srgbClr val="3F3F3F"/>
                </a:solidFill>
                <a:latin typeface="Inter"/>
                <a:ea typeface="Inter"/>
                <a:cs typeface="Inter"/>
                <a:sym typeface="Inter"/>
              </a:rPr>
              <a:t> for the help</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All the </a:t>
            </a:r>
            <a:r>
              <a:rPr b="1" lang="en-US" sz="2000">
                <a:solidFill>
                  <a:srgbClr val="3F3F3F"/>
                </a:solidFill>
                <a:latin typeface="Inter"/>
                <a:ea typeface="Inter"/>
                <a:cs typeface="Inter"/>
                <a:sym typeface="Inter"/>
              </a:rPr>
              <a:t>Tremorites</a:t>
            </a:r>
            <a:r>
              <a:rPr lang="en-US" sz="2000">
                <a:solidFill>
                  <a:srgbClr val="3F3F3F"/>
                </a:solidFill>
                <a:latin typeface="Inter"/>
                <a:ea typeface="Inter"/>
                <a:cs typeface="Inter"/>
                <a:sym typeface="Inter"/>
              </a:rPr>
              <a:t> out there for bearing with me</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The </a:t>
            </a:r>
            <a:r>
              <a:rPr b="1" lang="en-US" sz="2000">
                <a:solidFill>
                  <a:srgbClr val="3F3F3F"/>
                </a:solidFill>
                <a:latin typeface="Inter"/>
                <a:ea typeface="Inter"/>
                <a:cs typeface="Inter"/>
                <a:sym typeface="Inter"/>
              </a:rPr>
              <a:t>Linux Foundation</a:t>
            </a:r>
            <a:r>
              <a:rPr lang="en-US" sz="2000">
                <a:solidFill>
                  <a:srgbClr val="3F3F3F"/>
                </a:solidFill>
                <a:latin typeface="Inter"/>
                <a:ea typeface="Inter"/>
                <a:cs typeface="Inter"/>
                <a:sym typeface="Inter"/>
              </a:rPr>
              <a:t> for making this possible</a:t>
            </a:r>
            <a:endParaRPr sz="2000">
              <a:solidFill>
                <a:srgbClr val="3F3F3F"/>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 name="Shape 106"/>
        <p:cNvGrpSpPr/>
        <p:nvPr/>
      </p:nvGrpSpPr>
      <p:grpSpPr>
        <a:xfrm>
          <a:off x="0" y="0"/>
          <a:ext cx="0" cy="0"/>
          <a:chOff x="0" y="0"/>
          <a:chExt cx="0" cy="0"/>
        </a:xfrm>
      </p:grpSpPr>
      <p:sp>
        <p:nvSpPr>
          <p:cNvPr id="107" name="Google Shape;107;p17"/>
          <p:cNvSpPr txBox="1"/>
          <p:nvPr>
            <p:ph idx="4294967295" type="ctrTitle"/>
          </p:nvPr>
        </p:nvSpPr>
        <p:spPr>
          <a:xfrm>
            <a:off x="586850" y="1983300"/>
            <a:ext cx="5553900" cy="306690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chemeClr val="lt1"/>
              </a:buClr>
              <a:buSzPts val="5400"/>
              <a:buFont typeface="Arial"/>
              <a:buNone/>
            </a:pPr>
            <a:r>
              <a:rPr lang="en-US" sz="5400">
                <a:latin typeface="Inter"/>
                <a:ea typeface="Inter"/>
                <a:cs typeface="Inter"/>
                <a:sym typeface="Inter"/>
              </a:rPr>
              <a:t>Choosing the path of pain:</a:t>
            </a:r>
            <a:endParaRPr sz="5400">
              <a:latin typeface="Inter"/>
              <a:ea typeface="Inter"/>
              <a:cs typeface="Inter"/>
              <a:sym typeface="Inter"/>
            </a:endParaRPr>
          </a:p>
          <a:p>
            <a:pPr indent="0" lvl="0" marL="0" marR="0" rtl="0" algn="l">
              <a:lnSpc>
                <a:spcPct val="90000"/>
              </a:lnSpc>
              <a:spcBef>
                <a:spcPts val="0"/>
              </a:spcBef>
              <a:spcAft>
                <a:spcPts val="0"/>
              </a:spcAft>
              <a:buClr>
                <a:schemeClr val="lt1"/>
              </a:buClr>
              <a:buSzPts val="5400"/>
              <a:buFont typeface="Arial"/>
              <a:buNone/>
            </a:pPr>
            <a:r>
              <a:rPr b="1" lang="en-US" sz="5400">
                <a:latin typeface="Inter"/>
                <a:ea typeface="Inter"/>
                <a:cs typeface="Inter"/>
                <a:sym typeface="Inter"/>
              </a:rPr>
              <a:t>A Plugin System in Rust</a:t>
            </a:r>
            <a:endParaRPr b="1" i="0" sz="5400" u="none" cap="none" strike="noStrike">
              <a:solidFill>
                <a:schemeClr val="lt1"/>
              </a:solidFill>
              <a:latin typeface="Inter"/>
              <a:ea typeface="Inter"/>
              <a:cs typeface="Inter"/>
              <a:sym typeface="Int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8"/>
          <p:cNvSpPr txBox="1"/>
          <p:nvPr/>
        </p:nvSpPr>
        <p:spPr>
          <a:xfrm>
            <a:off x="585188" y="326913"/>
            <a:ext cx="6196553" cy="71543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About myself</a:t>
            </a:r>
            <a:endParaRPr b="1">
              <a:latin typeface="Inter"/>
              <a:ea typeface="Inter"/>
              <a:cs typeface="Inter"/>
              <a:sym typeface="Inter"/>
            </a:endParaRPr>
          </a:p>
        </p:txBody>
      </p:sp>
      <p:pic>
        <p:nvPicPr>
          <p:cNvPr id="113" name="Google Shape;113;p18"/>
          <p:cNvPicPr preferRelativeResize="0"/>
          <p:nvPr/>
        </p:nvPicPr>
        <p:blipFill>
          <a:blip r:embed="rId3">
            <a:alphaModFix/>
          </a:blip>
          <a:stretch>
            <a:fillRect/>
          </a:stretch>
        </p:blipFill>
        <p:spPr>
          <a:xfrm>
            <a:off x="2029512" y="2629463"/>
            <a:ext cx="2563374" cy="2563374"/>
          </a:xfrm>
          <a:prstGeom prst="rect">
            <a:avLst/>
          </a:prstGeom>
          <a:noFill/>
          <a:ln>
            <a:noFill/>
          </a:ln>
        </p:spPr>
      </p:pic>
      <p:sp>
        <p:nvSpPr>
          <p:cNvPr id="114" name="Google Shape;114;p18"/>
          <p:cNvSpPr txBox="1"/>
          <p:nvPr/>
        </p:nvSpPr>
        <p:spPr>
          <a:xfrm>
            <a:off x="1972137" y="5192825"/>
            <a:ext cx="1520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US" sz="900">
                <a:latin typeface="Inter"/>
                <a:ea typeface="Inter"/>
                <a:cs typeface="Inter"/>
                <a:sym typeface="Inter"/>
              </a:rPr>
              <a:t>📍 </a:t>
            </a:r>
            <a:r>
              <a:rPr i="1" lang="en-US" sz="900">
                <a:latin typeface="Inter"/>
                <a:ea typeface="Inter"/>
                <a:cs typeface="Inter"/>
                <a:sym typeface="Inter"/>
              </a:rPr>
              <a:t>Dolomites, The Alps</a:t>
            </a:r>
            <a:endParaRPr i="1" sz="900">
              <a:latin typeface="Inter"/>
              <a:ea typeface="Inter"/>
              <a:cs typeface="Inter"/>
              <a:sym typeface="Inter"/>
            </a:endParaRPr>
          </a:p>
        </p:txBody>
      </p:sp>
      <p:sp>
        <p:nvSpPr>
          <p:cNvPr id="115" name="Google Shape;115;p18"/>
          <p:cNvSpPr txBox="1"/>
          <p:nvPr/>
        </p:nvSpPr>
        <p:spPr>
          <a:xfrm>
            <a:off x="4831975" y="2314699"/>
            <a:ext cx="6444900" cy="319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a:t>
            </a:r>
            <a:r>
              <a:rPr b="1" lang="en-US" sz="2000">
                <a:solidFill>
                  <a:srgbClr val="3F3F3F"/>
                </a:solidFill>
                <a:latin typeface="Inter"/>
                <a:ea typeface="Inter"/>
                <a:cs typeface="Inter"/>
                <a:sym typeface="Inter"/>
              </a:rPr>
              <a:t>Mario Ortiz Manero</a:t>
            </a:r>
            <a:endParaRPr b="1"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Last year CS @ University of Zaragoza, Spain</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Open source enthusiast</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Wanted more real-world experience</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sz="2000">
              <a:solidFill>
                <a:srgbClr val="3F3F3F"/>
              </a:solidFill>
              <a:latin typeface="Inter"/>
              <a:ea typeface="Inter"/>
              <a:cs typeface="Inter"/>
              <a:sym typeface="Inter"/>
            </a:endParaRPr>
          </a:p>
          <a:p>
            <a:pPr indent="0" lvl="0" marL="0" rtl="0" algn="l">
              <a:spcBef>
                <a:spcPts val="0"/>
              </a:spcBef>
              <a:spcAft>
                <a:spcPts val="0"/>
              </a:spcAft>
              <a:buClr>
                <a:schemeClr val="dk1"/>
              </a:buClr>
              <a:buSzPts val="1100"/>
              <a:buFont typeface="Arial"/>
              <a:buNone/>
            </a:pPr>
            <a:r>
              <a:rPr lang="en-US" sz="2000">
                <a:solidFill>
                  <a:srgbClr val="3F3F3F"/>
                </a:solidFill>
                <a:latin typeface="Inter"/>
                <a:ea typeface="Inter"/>
                <a:cs typeface="Inter"/>
                <a:sym typeface="Inter"/>
              </a:rPr>
              <a:t>🌎 </a:t>
            </a:r>
            <a:r>
              <a:rPr lang="en-US" sz="2000" u="sng">
                <a:solidFill>
                  <a:schemeClr val="hlink"/>
                </a:solidFill>
                <a:latin typeface="Inter"/>
                <a:ea typeface="Inter"/>
                <a:cs typeface="Inter"/>
                <a:sym typeface="Inter"/>
                <a:hlinkClick r:id="rId4"/>
              </a:rPr>
              <a:t>https://nullderef.com</a:t>
            </a:r>
            <a:endParaRPr sz="2000">
              <a:solidFill>
                <a:srgbClr val="3F3F3F"/>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nvSpPr>
        <p:spPr>
          <a:xfrm>
            <a:off x="585200" y="1614430"/>
            <a:ext cx="10883100" cy="49227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I wanted to get better at </a:t>
            </a:r>
            <a:r>
              <a:rPr lang="en-US" sz="2000">
                <a:solidFill>
                  <a:srgbClr val="3F3F3F"/>
                </a:solidFill>
                <a:latin typeface="Inter"/>
                <a:ea typeface="Inter"/>
                <a:cs typeface="Inter"/>
                <a:sym typeface="Inter"/>
              </a:rPr>
              <a:t>software development &amp; Rust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rPr lang="en-US" sz="2000">
                <a:solidFill>
                  <a:srgbClr val="3F3F3F"/>
                </a:solidFill>
                <a:latin typeface="Inter"/>
                <a:ea typeface="Inter"/>
                <a:cs typeface="Inter"/>
                <a:sym typeface="Inter"/>
              </a:rPr>
              <a:t>Summer was coming -&gt; perfect moment to do it</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l">
              <a:lnSpc>
                <a:spcPct val="100000"/>
              </a:lnSpc>
              <a:spcBef>
                <a:spcPts val="0"/>
              </a:spcBef>
              <a:spcAft>
                <a:spcPts val="0"/>
              </a:spcAft>
              <a:buNone/>
            </a:pPr>
            <a:r>
              <a:rPr lang="en-US" sz="2000">
                <a:solidFill>
                  <a:srgbClr val="3F3F3F"/>
                </a:solidFill>
                <a:latin typeface="Inter"/>
                <a:ea typeface="Inter"/>
                <a:cs typeface="Inter"/>
                <a:sym typeface="Inter"/>
              </a:rPr>
              <a:t>                                           Found Tremor in</a:t>
            </a:r>
            <a:r>
              <a:rPr lang="en-US" sz="2000">
                <a:solidFill>
                  <a:srgbClr val="3F3F3F"/>
                </a:solidFill>
                <a:latin typeface="Inter"/>
                <a:ea typeface="Inter"/>
                <a:cs typeface="Inter"/>
                <a:sym typeface="Inter"/>
              </a:rPr>
              <a:t>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l">
              <a:lnSpc>
                <a:spcPct val="100000"/>
              </a:lnSpc>
              <a:spcBef>
                <a:spcPts val="0"/>
              </a:spcBef>
              <a:spcAft>
                <a:spcPts val="0"/>
              </a:spcAft>
              <a:buNone/>
            </a:pPr>
            <a:r>
              <a:rPr lang="en-US" sz="2000">
                <a:solidFill>
                  <a:srgbClr val="3F3F3F"/>
                </a:solidFill>
                <a:latin typeface="Inter"/>
                <a:ea typeface="Inter"/>
                <a:cs typeface="Inter"/>
                <a:sym typeface="Inter"/>
              </a:rPr>
              <a:t>                                 Ended up joining them via</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0" marR="0" rtl="0" algn="ctr">
              <a:lnSpc>
                <a:spcPct val="100000"/>
              </a:lnSpc>
              <a:spcBef>
                <a:spcPts val="0"/>
              </a:spcBef>
              <a:spcAft>
                <a:spcPts val="0"/>
              </a:spcAft>
              <a:buNone/>
            </a:pPr>
            <a:r>
              <a:t/>
            </a:r>
            <a:endParaRPr sz="2000">
              <a:solidFill>
                <a:srgbClr val="3F3F3F"/>
              </a:solidFill>
              <a:latin typeface="Inter"/>
              <a:ea typeface="Inter"/>
              <a:cs typeface="Inter"/>
              <a:sym typeface="Inter"/>
            </a:endParaRPr>
          </a:p>
          <a:p>
            <a:pPr indent="0" lvl="0" marL="457200" marR="0" rtl="0" algn="ctr">
              <a:lnSpc>
                <a:spcPct val="100000"/>
              </a:lnSpc>
              <a:spcBef>
                <a:spcPts val="0"/>
              </a:spcBef>
              <a:spcAft>
                <a:spcPts val="0"/>
              </a:spcAft>
              <a:buNone/>
            </a:pPr>
            <a:r>
              <a:rPr lang="en-US" sz="2000">
                <a:solidFill>
                  <a:srgbClr val="3F3F3F"/>
                </a:solidFill>
                <a:latin typeface="Inter"/>
                <a:ea typeface="Inter"/>
                <a:cs typeface="Inter"/>
                <a:sym typeface="Inter"/>
              </a:rPr>
              <a:t>Overlapped with university work, so I decided to </a:t>
            </a:r>
            <a:r>
              <a:rPr lang="en-US" sz="2000">
                <a:solidFill>
                  <a:srgbClr val="3F3F3F"/>
                </a:solidFill>
                <a:latin typeface="Inter"/>
                <a:ea typeface="Inter"/>
                <a:cs typeface="Inter"/>
                <a:sym typeface="Inter"/>
              </a:rPr>
              <a:t>make it my final year project as well</a:t>
            </a:r>
            <a:endParaRPr sz="2000">
              <a:solidFill>
                <a:srgbClr val="3F3F3F"/>
              </a:solidFill>
              <a:latin typeface="Inter"/>
              <a:ea typeface="Inter"/>
              <a:cs typeface="Inter"/>
              <a:sym typeface="Inter"/>
            </a:endParaRPr>
          </a:p>
        </p:txBody>
      </p:sp>
      <p:pic>
        <p:nvPicPr>
          <p:cNvPr id="122" name="Google Shape;122;p19"/>
          <p:cNvPicPr preferRelativeResize="0"/>
          <p:nvPr/>
        </p:nvPicPr>
        <p:blipFill rotWithShape="1">
          <a:blip r:embed="rId4">
            <a:alphaModFix/>
          </a:blip>
          <a:srcRect b="32610" l="0" r="0" t="30998"/>
          <a:stretch/>
        </p:blipFill>
        <p:spPr>
          <a:xfrm>
            <a:off x="5767600" y="3843998"/>
            <a:ext cx="2562600" cy="430424"/>
          </a:xfrm>
          <a:prstGeom prst="rect">
            <a:avLst/>
          </a:prstGeom>
          <a:noFill/>
          <a:ln>
            <a:noFill/>
          </a:ln>
        </p:spPr>
      </p:pic>
      <p:sp>
        <p:nvSpPr>
          <p:cNvPr id="123" name="Google Shape;123;p19"/>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Joining the mentorship</a:t>
            </a:r>
            <a:endParaRPr b="1">
              <a:latin typeface="Inter"/>
              <a:ea typeface="Inter"/>
              <a:cs typeface="Inter"/>
              <a:sym typeface="Inter"/>
            </a:endParaRPr>
          </a:p>
        </p:txBody>
      </p:sp>
      <p:pic>
        <p:nvPicPr>
          <p:cNvPr id="124" name="Google Shape;124;p19"/>
          <p:cNvPicPr preferRelativeResize="0"/>
          <p:nvPr/>
        </p:nvPicPr>
        <p:blipFill>
          <a:blip r:embed="rId5">
            <a:alphaModFix/>
          </a:blip>
          <a:stretch>
            <a:fillRect/>
          </a:stretch>
        </p:blipFill>
        <p:spPr>
          <a:xfrm>
            <a:off x="6303800" y="4742930"/>
            <a:ext cx="2932149" cy="479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0"/>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sp>
        <p:nvSpPr>
          <p:cNvPr id="131" name="Google Shape;131;p20"/>
          <p:cNvSpPr txBox="1"/>
          <p:nvPr/>
        </p:nvSpPr>
        <p:spPr>
          <a:xfrm>
            <a:off x="1411200" y="4793477"/>
            <a:ext cx="9369600" cy="7671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“An early-stage </a:t>
            </a:r>
            <a:r>
              <a:rPr b="1" lang="en-US" sz="2000">
                <a:solidFill>
                  <a:srgbClr val="3F3F3F"/>
                </a:solidFill>
                <a:latin typeface="Inter"/>
                <a:ea typeface="Inter"/>
                <a:cs typeface="Inter"/>
                <a:sym typeface="Inter"/>
              </a:rPr>
              <a:t>event processing system</a:t>
            </a:r>
            <a:r>
              <a:rPr lang="en-US" sz="2000">
                <a:solidFill>
                  <a:srgbClr val="3F3F3F"/>
                </a:solidFill>
                <a:latin typeface="Inter"/>
                <a:ea typeface="Inter"/>
                <a:cs typeface="Inter"/>
                <a:sym typeface="Inter"/>
              </a:rPr>
              <a:t> for unstructured data with rich support for structural pattern-matching, filtering and transformation.”</a:t>
            </a:r>
            <a:endParaRPr sz="2000">
              <a:solidFill>
                <a:srgbClr val="3F3F3F"/>
              </a:solidFill>
              <a:latin typeface="Inter"/>
              <a:ea typeface="Inter"/>
              <a:cs typeface="Inter"/>
              <a:sym typeface="Inter"/>
            </a:endParaRPr>
          </a:p>
        </p:txBody>
      </p:sp>
      <p:pic>
        <p:nvPicPr>
          <p:cNvPr id="132" name="Google Shape;132;p20"/>
          <p:cNvPicPr preferRelativeResize="0"/>
          <p:nvPr/>
        </p:nvPicPr>
        <p:blipFill>
          <a:blip r:embed="rId3">
            <a:alphaModFix/>
          </a:blip>
          <a:stretch>
            <a:fillRect/>
          </a:stretch>
        </p:blipFill>
        <p:spPr>
          <a:xfrm>
            <a:off x="3568588" y="2399180"/>
            <a:ext cx="5054833" cy="21078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p:nvPr/>
        </p:nvSpPr>
        <p:spPr>
          <a:xfrm>
            <a:off x="8814100" y="3214000"/>
            <a:ext cx="2684400" cy="429000"/>
          </a:xfrm>
          <a:prstGeom prst="roundRect">
            <a:avLst>
              <a:gd fmla="val 16667" name="adj"/>
            </a:avLst>
          </a:prstGeom>
          <a:solidFill>
            <a:srgbClr val="EAD1D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1"/>
          <p:cNvSpPr/>
          <p:nvPr/>
        </p:nvSpPr>
        <p:spPr>
          <a:xfrm>
            <a:off x="4910400" y="3214000"/>
            <a:ext cx="2371500" cy="429000"/>
          </a:xfrm>
          <a:prstGeom prst="roundRect">
            <a:avLst>
              <a:gd fmla="val 16667" name="adj"/>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p:nvPr/>
        </p:nvSpPr>
        <p:spPr>
          <a:xfrm>
            <a:off x="693500" y="3214000"/>
            <a:ext cx="2496600" cy="429000"/>
          </a:xfrm>
          <a:prstGeom prst="roundRect">
            <a:avLst>
              <a:gd fmla="val 16667" name="adj"/>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1"/>
          <p:cNvSpPr txBox="1"/>
          <p:nvPr/>
        </p:nvSpPr>
        <p:spPr>
          <a:xfrm>
            <a:off x="693500" y="3214000"/>
            <a:ext cx="2496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Onramp</a:t>
            </a:r>
            <a:endParaRPr b="1" sz="2000">
              <a:solidFill>
                <a:srgbClr val="3F3F3F"/>
              </a:solidFill>
              <a:latin typeface="Inter"/>
              <a:ea typeface="Inter"/>
              <a:cs typeface="Inter"/>
              <a:sym typeface="Inter"/>
            </a:endParaRPr>
          </a:p>
        </p:txBody>
      </p:sp>
      <p:sp>
        <p:nvSpPr>
          <p:cNvPr id="142" name="Google Shape;142;p21"/>
          <p:cNvSpPr txBox="1"/>
          <p:nvPr/>
        </p:nvSpPr>
        <p:spPr>
          <a:xfrm>
            <a:off x="4910250" y="3214000"/>
            <a:ext cx="23715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Processing</a:t>
            </a:r>
            <a:endParaRPr b="1" sz="2000">
              <a:solidFill>
                <a:srgbClr val="3F3F3F"/>
              </a:solidFill>
              <a:latin typeface="Inter"/>
              <a:ea typeface="Inter"/>
              <a:cs typeface="Inter"/>
              <a:sym typeface="Inter"/>
            </a:endParaRPr>
          </a:p>
        </p:txBody>
      </p:sp>
      <p:sp>
        <p:nvSpPr>
          <p:cNvPr id="143" name="Google Shape;143;p21"/>
          <p:cNvSpPr txBox="1"/>
          <p:nvPr/>
        </p:nvSpPr>
        <p:spPr>
          <a:xfrm>
            <a:off x="8814075" y="3214000"/>
            <a:ext cx="26844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Offramp</a:t>
            </a:r>
            <a:endParaRPr b="1" sz="2000">
              <a:solidFill>
                <a:srgbClr val="3F3F3F"/>
              </a:solidFill>
              <a:latin typeface="Inter"/>
              <a:ea typeface="Inter"/>
              <a:cs typeface="Inter"/>
              <a:sym typeface="Inter"/>
            </a:endParaRPr>
          </a:p>
        </p:txBody>
      </p:sp>
      <p:sp>
        <p:nvSpPr>
          <p:cNvPr id="144" name="Google Shape;144;p21"/>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sp>
        <p:nvSpPr>
          <p:cNvPr id="145" name="Google Shape;145;p21"/>
          <p:cNvSpPr txBox="1"/>
          <p:nvPr/>
        </p:nvSpPr>
        <p:spPr>
          <a:xfrm>
            <a:off x="1411200" y="1913501"/>
            <a:ext cx="9369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b="1" lang="en-US" sz="2000">
                <a:solidFill>
                  <a:srgbClr val="3F3F3F"/>
                </a:solidFill>
                <a:latin typeface="Inter"/>
                <a:ea typeface="Inter"/>
                <a:cs typeface="Inter"/>
                <a:sym typeface="Inter"/>
              </a:rPr>
              <a:t>In very simplified terms:</a:t>
            </a:r>
            <a:endParaRPr b="1" sz="2000">
              <a:solidFill>
                <a:srgbClr val="3F3F3F"/>
              </a:solidFill>
              <a:latin typeface="Inter"/>
              <a:ea typeface="Inter"/>
              <a:cs typeface="Inter"/>
              <a:sym typeface="Inter"/>
            </a:endParaRPr>
          </a:p>
        </p:txBody>
      </p:sp>
      <p:cxnSp>
        <p:nvCxnSpPr>
          <p:cNvPr id="146" name="Google Shape;146;p21"/>
          <p:cNvCxnSpPr>
            <a:stCxn id="141" idx="3"/>
            <a:endCxn id="142" idx="1"/>
          </p:cNvCxnSpPr>
          <p:nvPr/>
        </p:nvCxnSpPr>
        <p:spPr>
          <a:xfrm>
            <a:off x="3190100" y="3428500"/>
            <a:ext cx="1720200" cy="0"/>
          </a:xfrm>
          <a:prstGeom prst="straightConnector1">
            <a:avLst/>
          </a:prstGeom>
          <a:noFill/>
          <a:ln cap="flat" cmpd="sng" w="28575">
            <a:solidFill>
              <a:schemeClr val="dk2"/>
            </a:solidFill>
            <a:prstDash val="solid"/>
            <a:round/>
            <a:headEnd len="med" w="med" type="none"/>
            <a:tailEnd len="med" w="med" type="triangle"/>
          </a:ln>
        </p:spPr>
      </p:cxnSp>
      <p:cxnSp>
        <p:nvCxnSpPr>
          <p:cNvPr id="147" name="Google Shape;147;p21"/>
          <p:cNvCxnSpPr>
            <a:stCxn id="142" idx="3"/>
            <a:endCxn id="143" idx="1"/>
          </p:cNvCxnSpPr>
          <p:nvPr/>
        </p:nvCxnSpPr>
        <p:spPr>
          <a:xfrm>
            <a:off x="7281750" y="3428500"/>
            <a:ext cx="1532400" cy="0"/>
          </a:xfrm>
          <a:prstGeom prst="straightConnector1">
            <a:avLst/>
          </a:prstGeom>
          <a:noFill/>
          <a:ln cap="flat" cmpd="sng" w="28575">
            <a:solidFill>
              <a:schemeClr val="dk2"/>
            </a:solidFill>
            <a:prstDash val="solid"/>
            <a:round/>
            <a:headEnd len="med" w="med" type="none"/>
            <a:tailEnd len="med" w="med" type="triangle"/>
          </a:ln>
        </p:spPr>
      </p:cxnSp>
      <p:sp>
        <p:nvSpPr>
          <p:cNvPr id="148" name="Google Shape;148;p21"/>
          <p:cNvSpPr txBox="1"/>
          <p:nvPr/>
        </p:nvSpPr>
        <p:spPr>
          <a:xfrm>
            <a:off x="4910250" y="3795400"/>
            <a:ext cx="2371500" cy="10902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Filtering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Transforming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Multiplexing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49" name="Google Shape;149;p21"/>
          <p:cNvSpPr txBox="1"/>
          <p:nvPr/>
        </p:nvSpPr>
        <p:spPr>
          <a:xfrm>
            <a:off x="693500" y="3795400"/>
            <a:ext cx="2496600" cy="1358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TCP packets</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Standard Input</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Metronome (time)</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50" name="Google Shape;150;p21"/>
          <p:cNvSpPr txBox="1"/>
          <p:nvPr/>
        </p:nvSpPr>
        <p:spPr>
          <a:xfrm>
            <a:off x="2740400" y="3128800"/>
            <a:ext cx="2371500" cy="29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1300">
                <a:solidFill>
                  <a:srgbClr val="3F3F3F"/>
                </a:solidFill>
                <a:latin typeface="Inter"/>
                <a:ea typeface="Inter"/>
                <a:cs typeface="Inter"/>
                <a:sym typeface="Inter"/>
              </a:rPr>
              <a:t>Event (data)</a:t>
            </a:r>
            <a:endParaRPr sz="1300">
              <a:solidFill>
                <a:srgbClr val="3F3F3F"/>
              </a:solidFill>
              <a:latin typeface="Inter"/>
              <a:ea typeface="Inter"/>
              <a:cs typeface="Inter"/>
              <a:sym typeface="Inter"/>
            </a:endParaRPr>
          </a:p>
        </p:txBody>
      </p:sp>
      <p:sp>
        <p:nvSpPr>
          <p:cNvPr id="151" name="Google Shape;151;p21"/>
          <p:cNvSpPr txBox="1"/>
          <p:nvPr/>
        </p:nvSpPr>
        <p:spPr>
          <a:xfrm>
            <a:off x="6738125" y="3128800"/>
            <a:ext cx="2371500" cy="299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1300">
                <a:solidFill>
                  <a:srgbClr val="3F3F3F"/>
                </a:solidFill>
                <a:latin typeface="Inter"/>
                <a:ea typeface="Inter"/>
                <a:cs typeface="Inter"/>
                <a:sym typeface="Inter"/>
              </a:rPr>
              <a:t>Event (data)</a:t>
            </a:r>
            <a:endParaRPr sz="1300">
              <a:solidFill>
                <a:srgbClr val="3F3F3F"/>
              </a:solidFill>
              <a:latin typeface="Inter"/>
              <a:ea typeface="Inter"/>
              <a:cs typeface="Inter"/>
              <a:sym typeface="Inter"/>
            </a:endParaRPr>
          </a:p>
        </p:txBody>
      </p:sp>
      <p:sp>
        <p:nvSpPr>
          <p:cNvPr id="152" name="Google Shape;152;p21"/>
          <p:cNvSpPr txBox="1"/>
          <p:nvPr/>
        </p:nvSpPr>
        <p:spPr>
          <a:xfrm>
            <a:off x="8814150" y="3795400"/>
            <a:ext cx="2684400" cy="1358700"/>
          </a:xfrm>
          <a:prstGeom prst="rect">
            <a:avLst/>
          </a:prstGeom>
          <a:noFill/>
          <a:ln>
            <a:noFill/>
          </a:ln>
        </p:spPr>
        <p:txBody>
          <a:bodyPr anchorCtr="0" anchor="t" bIns="45700" lIns="91425" spcFirstLastPara="1" rIns="91425" wrap="square" tIns="45700">
            <a:noAutofit/>
          </a:bodyPr>
          <a:lstStyle/>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TCP server listening</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Standard Output</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PostgreSQL</a:t>
            </a:r>
            <a:endParaRPr sz="1600">
              <a:solidFill>
                <a:srgbClr val="3F3F3F"/>
              </a:solidFill>
              <a:latin typeface="Inter"/>
              <a:ea typeface="Inter"/>
              <a:cs typeface="Inter"/>
              <a:sym typeface="Inter"/>
            </a:endParaRPr>
          </a:p>
          <a:p>
            <a:pPr indent="-330200" lvl="0" marL="457200" marR="0" rtl="0" algn="l">
              <a:lnSpc>
                <a:spcPct val="100000"/>
              </a:lnSpc>
              <a:spcBef>
                <a:spcPts val="0"/>
              </a:spcBef>
              <a:spcAft>
                <a:spcPts val="0"/>
              </a:spcAft>
              <a:buClr>
                <a:srgbClr val="3F3F3F"/>
              </a:buClr>
              <a:buSzPts val="1600"/>
              <a:buFont typeface="Inter"/>
              <a:buChar char="●"/>
            </a:pPr>
            <a:r>
              <a:rPr lang="en-US" sz="1600">
                <a:solidFill>
                  <a:srgbClr val="3F3F3F"/>
                </a:solidFill>
                <a:latin typeface="Inter"/>
                <a:ea typeface="Inter"/>
                <a:cs typeface="Inter"/>
                <a:sym typeface="Inter"/>
              </a:rPr>
              <a:t>etc</a:t>
            </a:r>
            <a:endParaRPr sz="1600">
              <a:solidFill>
                <a:srgbClr val="3F3F3F"/>
              </a:solidFill>
              <a:latin typeface="Inter"/>
              <a:ea typeface="Inter"/>
              <a:cs typeface="Inter"/>
              <a:sym typeface="Inter"/>
            </a:endParaRPr>
          </a:p>
        </p:txBody>
      </p:sp>
      <p:sp>
        <p:nvSpPr>
          <p:cNvPr id="153" name="Google Shape;153;p21"/>
          <p:cNvSpPr txBox="1"/>
          <p:nvPr/>
        </p:nvSpPr>
        <p:spPr>
          <a:xfrm>
            <a:off x="1411200" y="5647301"/>
            <a:ext cx="9369600" cy="42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2EB6CF"/>
              </a:buClr>
              <a:buSzPts val="2000"/>
              <a:buFont typeface="Noto Sans Symbols"/>
              <a:buNone/>
            </a:pPr>
            <a:r>
              <a:rPr lang="en-US" sz="2000">
                <a:solidFill>
                  <a:srgbClr val="3F3F3F"/>
                </a:solidFill>
                <a:latin typeface="Inter"/>
                <a:ea typeface="Inter"/>
                <a:cs typeface="Inter"/>
                <a:sym typeface="Inter"/>
              </a:rPr>
              <a:t>Tremor tries to make this very performant</a:t>
            </a:r>
            <a:endParaRPr sz="2000">
              <a:solidFill>
                <a:srgbClr val="3F3F3F"/>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What’s Tremor?</a:t>
            </a:r>
            <a:endParaRPr b="1">
              <a:latin typeface="Inter"/>
              <a:ea typeface="Inter"/>
              <a:cs typeface="Inter"/>
              <a:sym typeface="Inter"/>
            </a:endParaRPr>
          </a:p>
        </p:txBody>
      </p:sp>
      <p:pic>
        <p:nvPicPr>
          <p:cNvPr id="160" name="Google Shape;160;p22"/>
          <p:cNvPicPr preferRelativeResize="0"/>
          <p:nvPr/>
        </p:nvPicPr>
        <p:blipFill>
          <a:blip r:embed="rId3">
            <a:alphaModFix/>
          </a:blip>
          <a:stretch>
            <a:fillRect/>
          </a:stretch>
        </p:blipFill>
        <p:spPr>
          <a:xfrm>
            <a:off x="718312" y="3142900"/>
            <a:ext cx="5338475" cy="2312600"/>
          </a:xfrm>
          <a:prstGeom prst="rect">
            <a:avLst/>
          </a:prstGeom>
          <a:noFill/>
          <a:ln>
            <a:noFill/>
          </a:ln>
        </p:spPr>
      </p:pic>
      <p:sp>
        <p:nvSpPr>
          <p:cNvPr id="161" name="Google Shape;161;p22"/>
          <p:cNvSpPr txBox="1"/>
          <p:nvPr/>
        </p:nvSpPr>
        <p:spPr>
          <a:xfrm>
            <a:off x="6930950" y="1957725"/>
            <a:ext cx="4611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3F3F3F"/>
                </a:solidFill>
                <a:latin typeface="Inter"/>
                <a:ea typeface="Inter"/>
                <a:cs typeface="Inter"/>
                <a:sym typeface="Inter"/>
              </a:rPr>
              <a:t>But also possible</a:t>
            </a:r>
            <a:r>
              <a:rPr lang="en-US" sz="2000">
                <a:solidFill>
                  <a:srgbClr val="3F3F3F"/>
                </a:solidFill>
                <a:latin typeface="Inter"/>
                <a:ea typeface="Inter"/>
                <a:cs typeface="Inter"/>
                <a:sym typeface="Inter"/>
              </a:rPr>
              <a:t>:</a:t>
            </a:r>
            <a:endParaRPr sz="2000">
              <a:solidFill>
                <a:srgbClr val="3F3F3F"/>
              </a:solidFill>
              <a:latin typeface="Inter"/>
              <a:ea typeface="Inter"/>
              <a:cs typeface="Inter"/>
              <a:sym typeface="Inter"/>
            </a:endParaRPr>
          </a:p>
          <a:p>
            <a:pPr indent="0" lvl="0" marL="0" rtl="0" algn="ctr">
              <a:spcBef>
                <a:spcPts val="0"/>
              </a:spcBef>
              <a:spcAft>
                <a:spcPts val="0"/>
              </a:spcAft>
              <a:buNone/>
            </a:pPr>
            <a:r>
              <a:t/>
            </a:r>
            <a:endParaRPr sz="800">
              <a:solidFill>
                <a:srgbClr val="3F3F3F"/>
              </a:solidFill>
              <a:latin typeface="Inter"/>
              <a:ea typeface="Inter"/>
              <a:cs typeface="Inter"/>
              <a:sym typeface="Inter"/>
            </a:endParaRPr>
          </a:p>
          <a:p>
            <a:pPr indent="0" lvl="0" marL="0" rtl="0" algn="ctr">
              <a:spcBef>
                <a:spcPts val="0"/>
              </a:spcBef>
              <a:spcAft>
                <a:spcPts val="0"/>
              </a:spcAft>
              <a:buNone/>
            </a:pPr>
            <a:r>
              <a:rPr lang="en-US">
                <a:solidFill>
                  <a:srgbClr val="3F3F3F"/>
                </a:solidFill>
                <a:latin typeface="Inter"/>
                <a:ea typeface="Inter"/>
                <a:cs typeface="Inter"/>
                <a:sym typeface="Inter"/>
              </a:rPr>
              <a:t>A Discord bot</a:t>
            </a:r>
            <a:r>
              <a:rPr lang="en-US">
                <a:solidFill>
                  <a:srgbClr val="3F3F3F"/>
                </a:solidFill>
                <a:latin typeface="Inter"/>
                <a:ea typeface="Inter"/>
                <a:cs typeface="Inter"/>
                <a:sym typeface="Inter"/>
              </a:rPr>
              <a:t> with commands</a:t>
            </a:r>
            <a:r>
              <a:rPr lang="en-US">
                <a:solidFill>
                  <a:srgbClr val="3F3F3F"/>
                </a:solidFill>
                <a:latin typeface="Inter"/>
                <a:ea typeface="Inter"/>
                <a:cs typeface="Inter"/>
                <a:sym typeface="Inter"/>
              </a:rPr>
              <a:t> (</a:t>
            </a:r>
            <a:r>
              <a:rPr i="1" lang="en-US">
                <a:solidFill>
                  <a:srgbClr val="3F3F3F"/>
                </a:solidFill>
                <a:latin typeface="Inter"/>
                <a:ea typeface="Inter"/>
                <a:cs typeface="Inter"/>
                <a:sym typeface="Inter"/>
              </a:rPr>
              <a:t>onramp</a:t>
            </a:r>
            <a:r>
              <a:rPr lang="en-US">
                <a:solidFill>
                  <a:srgbClr val="3F3F3F"/>
                </a:solidFill>
                <a:latin typeface="Inter"/>
                <a:ea typeface="Inter"/>
                <a:cs typeface="Inter"/>
                <a:sym typeface="Inter"/>
              </a:rPr>
              <a:t>)</a:t>
            </a:r>
            <a:r>
              <a:rPr i="1" lang="en-US">
                <a:solidFill>
                  <a:srgbClr val="3F3F3F"/>
                </a:solidFill>
                <a:latin typeface="Inter"/>
                <a:ea typeface="Inter"/>
                <a:cs typeface="Inter"/>
                <a:sym typeface="Inter"/>
              </a:rPr>
              <a:t> </a:t>
            </a:r>
            <a:r>
              <a:rPr lang="en-US">
                <a:solidFill>
                  <a:srgbClr val="3F3F3F"/>
                </a:solidFill>
                <a:latin typeface="Inter"/>
                <a:ea typeface="Inter"/>
                <a:cs typeface="Inter"/>
                <a:sym typeface="Inter"/>
              </a:rPr>
              <a:t>to control Spotify (</a:t>
            </a:r>
            <a:r>
              <a:rPr i="1" lang="en-US">
                <a:solidFill>
                  <a:srgbClr val="3F3F3F"/>
                </a:solidFill>
                <a:latin typeface="Inter"/>
                <a:ea typeface="Inter"/>
                <a:cs typeface="Inter"/>
                <a:sym typeface="Inter"/>
              </a:rPr>
              <a:t>offramp</a:t>
            </a:r>
            <a:r>
              <a:rPr lang="en-US">
                <a:solidFill>
                  <a:srgbClr val="3F3F3F"/>
                </a:solidFill>
                <a:latin typeface="Inter"/>
                <a:ea typeface="Inter"/>
                <a:cs typeface="Inter"/>
                <a:sym typeface="Inter"/>
              </a:rPr>
              <a:t>)*</a:t>
            </a:r>
            <a:endParaRPr b="1">
              <a:solidFill>
                <a:srgbClr val="3F3F3F"/>
              </a:solidFill>
              <a:latin typeface="Inter"/>
              <a:ea typeface="Inter"/>
              <a:cs typeface="Inter"/>
              <a:sym typeface="Inter"/>
            </a:endParaRPr>
          </a:p>
        </p:txBody>
      </p:sp>
      <p:sp>
        <p:nvSpPr>
          <p:cNvPr id="162" name="Google Shape;162;p22"/>
          <p:cNvSpPr txBox="1"/>
          <p:nvPr/>
        </p:nvSpPr>
        <p:spPr>
          <a:xfrm>
            <a:off x="610750" y="1957725"/>
            <a:ext cx="55536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3F3F3F"/>
                </a:solidFill>
                <a:latin typeface="Inter"/>
                <a:ea typeface="Inter"/>
                <a:cs typeface="Inter"/>
                <a:sym typeface="Inter"/>
              </a:rPr>
              <a:t>Typical example:</a:t>
            </a:r>
            <a:endParaRPr b="1" sz="2000">
              <a:solidFill>
                <a:srgbClr val="3F3F3F"/>
              </a:solidFill>
              <a:latin typeface="Inter"/>
              <a:ea typeface="Inter"/>
              <a:cs typeface="Inter"/>
              <a:sym typeface="Inter"/>
            </a:endParaRPr>
          </a:p>
          <a:p>
            <a:pPr indent="0" lvl="0" marL="0" rtl="0" algn="ctr">
              <a:spcBef>
                <a:spcPts val="0"/>
              </a:spcBef>
              <a:spcAft>
                <a:spcPts val="0"/>
              </a:spcAft>
              <a:buNone/>
            </a:pPr>
            <a:r>
              <a:t/>
            </a:r>
            <a:endParaRPr b="1" sz="800">
              <a:solidFill>
                <a:srgbClr val="3F3F3F"/>
              </a:solidFill>
              <a:latin typeface="Inter"/>
              <a:ea typeface="Inter"/>
              <a:cs typeface="Inter"/>
              <a:sym typeface="Inter"/>
            </a:endParaRPr>
          </a:p>
          <a:p>
            <a:pPr indent="0" lvl="0" marL="0" rtl="0" algn="ctr">
              <a:spcBef>
                <a:spcPts val="0"/>
              </a:spcBef>
              <a:spcAft>
                <a:spcPts val="0"/>
              </a:spcAft>
              <a:buNone/>
            </a:pPr>
            <a:r>
              <a:rPr lang="en-US">
                <a:solidFill>
                  <a:srgbClr val="3F3F3F"/>
                </a:solidFill>
                <a:latin typeface="Inter"/>
                <a:ea typeface="Inter"/>
                <a:cs typeface="Inter"/>
                <a:sym typeface="Inter"/>
              </a:rPr>
              <a:t>Collecting and transforming logs from different applications (</a:t>
            </a:r>
            <a:r>
              <a:rPr i="1" lang="en-US">
                <a:solidFill>
                  <a:srgbClr val="3F3F3F"/>
                </a:solidFill>
                <a:latin typeface="Inter"/>
                <a:ea typeface="Inter"/>
                <a:cs typeface="Inter"/>
                <a:sym typeface="Inter"/>
              </a:rPr>
              <a:t>onramps</a:t>
            </a:r>
            <a:r>
              <a:rPr lang="en-US">
                <a:solidFill>
                  <a:srgbClr val="3F3F3F"/>
                </a:solidFill>
                <a:latin typeface="Inter"/>
                <a:ea typeface="Inter"/>
                <a:cs typeface="Inter"/>
                <a:sym typeface="Inter"/>
              </a:rPr>
              <a:t>) into a single database (</a:t>
            </a:r>
            <a:r>
              <a:rPr i="1" lang="en-US">
                <a:solidFill>
                  <a:srgbClr val="3F3F3F"/>
                </a:solidFill>
                <a:latin typeface="Inter"/>
                <a:ea typeface="Inter"/>
                <a:cs typeface="Inter"/>
                <a:sym typeface="Inter"/>
              </a:rPr>
              <a:t>offramp</a:t>
            </a:r>
            <a:r>
              <a:rPr lang="en-US">
                <a:solidFill>
                  <a:srgbClr val="3F3F3F"/>
                </a:solidFill>
                <a:latin typeface="Inter"/>
                <a:ea typeface="Inter"/>
                <a:cs typeface="Inter"/>
                <a:sym typeface="Inter"/>
              </a:rPr>
              <a:t>)</a:t>
            </a:r>
            <a:endParaRPr>
              <a:solidFill>
                <a:srgbClr val="3F3F3F"/>
              </a:solidFill>
              <a:latin typeface="Inter"/>
              <a:ea typeface="Inter"/>
              <a:cs typeface="Inter"/>
              <a:sym typeface="Inter"/>
            </a:endParaRPr>
          </a:p>
        </p:txBody>
      </p:sp>
      <p:sp>
        <p:nvSpPr>
          <p:cNvPr id="163" name="Google Shape;163;p22"/>
          <p:cNvSpPr txBox="1"/>
          <p:nvPr/>
        </p:nvSpPr>
        <p:spPr>
          <a:xfrm>
            <a:off x="4596000" y="58352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rgbClr val="3F3F3F"/>
                </a:solidFill>
                <a:latin typeface="Inter"/>
                <a:ea typeface="Inter"/>
                <a:cs typeface="Inter"/>
                <a:sym typeface="Inter"/>
              </a:rPr>
              <a:t>And more!</a:t>
            </a:r>
            <a:endParaRPr sz="2000">
              <a:solidFill>
                <a:srgbClr val="3F3F3F"/>
              </a:solidFill>
              <a:latin typeface="Inter"/>
              <a:ea typeface="Inter"/>
              <a:cs typeface="Inter"/>
              <a:sym typeface="Inter"/>
            </a:endParaRPr>
          </a:p>
        </p:txBody>
      </p:sp>
      <p:sp>
        <p:nvSpPr>
          <p:cNvPr id="164" name="Google Shape;164;p22"/>
          <p:cNvSpPr txBox="1"/>
          <p:nvPr/>
        </p:nvSpPr>
        <p:spPr>
          <a:xfrm>
            <a:off x="7736449" y="5136276"/>
            <a:ext cx="3805500" cy="32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US" sz="900">
                <a:solidFill>
                  <a:schemeClr val="dk1"/>
                </a:solidFill>
                <a:latin typeface="Inter"/>
                <a:ea typeface="Inter"/>
                <a:cs typeface="Inter"/>
                <a:sym typeface="Inter"/>
              </a:rPr>
              <a:t>*unimplemented </a:t>
            </a:r>
            <a:r>
              <a:rPr i="1" lang="en-US" sz="900">
                <a:solidFill>
                  <a:schemeClr val="dk1"/>
                </a:solidFill>
                <a:latin typeface="Inter"/>
                <a:ea typeface="Inter"/>
                <a:cs typeface="Inter"/>
                <a:sym typeface="Inter"/>
              </a:rPr>
              <a:t>yet</a:t>
            </a:r>
            <a:endParaRPr i="1" sz="900">
              <a:latin typeface="Inter"/>
              <a:ea typeface="Inter"/>
              <a:cs typeface="Inter"/>
              <a:sym typeface="Inter"/>
            </a:endParaRPr>
          </a:p>
        </p:txBody>
      </p:sp>
      <p:pic>
        <p:nvPicPr>
          <p:cNvPr id="165" name="Google Shape;165;p22"/>
          <p:cNvPicPr preferRelativeResize="0"/>
          <p:nvPr/>
        </p:nvPicPr>
        <p:blipFill>
          <a:blip r:embed="rId4">
            <a:alphaModFix/>
          </a:blip>
          <a:stretch>
            <a:fillRect/>
          </a:stretch>
        </p:blipFill>
        <p:spPr>
          <a:xfrm>
            <a:off x="6930949" y="3414300"/>
            <a:ext cx="4611000" cy="1769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3"/>
          <p:cNvSpPr/>
          <p:nvPr/>
        </p:nvSpPr>
        <p:spPr>
          <a:xfrm>
            <a:off x="10238575" y="3780000"/>
            <a:ext cx="1512600" cy="565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3"/>
          <p:cNvSpPr/>
          <p:nvPr/>
        </p:nvSpPr>
        <p:spPr>
          <a:xfrm>
            <a:off x="10234900" y="3304425"/>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10232520" y="2836613"/>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p:nvPr/>
        </p:nvSpPr>
        <p:spPr>
          <a:xfrm>
            <a:off x="10229000" y="2368825"/>
            <a:ext cx="1512600" cy="4002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3"/>
          <p:cNvSpPr/>
          <p:nvPr/>
        </p:nvSpPr>
        <p:spPr>
          <a:xfrm>
            <a:off x="6955897" y="2827700"/>
            <a:ext cx="2265000" cy="9018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3"/>
          <p:cNvSpPr txBox="1"/>
          <p:nvPr/>
        </p:nvSpPr>
        <p:spPr>
          <a:xfrm>
            <a:off x="585188" y="326913"/>
            <a:ext cx="61965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a Plugin System?</a:t>
            </a:r>
            <a:endParaRPr b="1">
              <a:latin typeface="Inter"/>
              <a:ea typeface="Inter"/>
              <a:cs typeface="Inter"/>
              <a:sym typeface="Inter"/>
            </a:endParaRPr>
          </a:p>
        </p:txBody>
      </p:sp>
      <p:pic>
        <p:nvPicPr>
          <p:cNvPr id="177" name="Google Shape;177;p23"/>
          <p:cNvPicPr preferRelativeResize="0"/>
          <p:nvPr/>
        </p:nvPicPr>
        <p:blipFill>
          <a:blip r:embed="rId4">
            <a:alphaModFix/>
          </a:blip>
          <a:stretch>
            <a:fillRect/>
          </a:stretch>
        </p:blipFill>
        <p:spPr>
          <a:xfrm>
            <a:off x="4021338" y="5269988"/>
            <a:ext cx="1804301" cy="796550"/>
          </a:xfrm>
          <a:prstGeom prst="rect">
            <a:avLst/>
          </a:prstGeom>
          <a:noFill/>
          <a:ln>
            <a:noFill/>
          </a:ln>
        </p:spPr>
      </p:pic>
      <p:pic>
        <p:nvPicPr>
          <p:cNvPr id="178" name="Google Shape;178;p23"/>
          <p:cNvPicPr preferRelativeResize="0"/>
          <p:nvPr/>
        </p:nvPicPr>
        <p:blipFill>
          <a:blip r:embed="rId5">
            <a:alphaModFix/>
          </a:blip>
          <a:stretch>
            <a:fillRect/>
          </a:stretch>
        </p:blipFill>
        <p:spPr>
          <a:xfrm>
            <a:off x="6284888" y="5290016"/>
            <a:ext cx="1982175" cy="756526"/>
          </a:xfrm>
          <a:prstGeom prst="rect">
            <a:avLst/>
          </a:prstGeom>
          <a:noFill/>
          <a:ln>
            <a:noFill/>
          </a:ln>
        </p:spPr>
      </p:pic>
      <p:sp>
        <p:nvSpPr>
          <p:cNvPr id="179" name="Google Shape;179;p23"/>
          <p:cNvSpPr txBox="1"/>
          <p:nvPr/>
        </p:nvSpPr>
        <p:spPr>
          <a:xfrm>
            <a:off x="1766075" y="1820200"/>
            <a:ext cx="2465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Compilation </a:t>
            </a:r>
            <a:r>
              <a:rPr b="1" lang="en-US" sz="2000">
                <a:solidFill>
                  <a:srgbClr val="3F3F3F"/>
                </a:solidFill>
                <a:latin typeface="Inter"/>
                <a:ea typeface="Inter"/>
                <a:cs typeface="Inter"/>
                <a:sym typeface="Inter"/>
              </a:rPr>
              <a:t>times</a:t>
            </a:r>
            <a:endParaRPr b="1">
              <a:latin typeface="Inter"/>
              <a:ea typeface="Inter"/>
              <a:cs typeface="Inter"/>
              <a:sym typeface="Inter"/>
            </a:endParaRPr>
          </a:p>
        </p:txBody>
      </p:sp>
      <p:sp>
        <p:nvSpPr>
          <p:cNvPr id="180" name="Google Shape;180;p23"/>
          <p:cNvSpPr txBox="1"/>
          <p:nvPr/>
        </p:nvSpPr>
        <p:spPr>
          <a:xfrm>
            <a:off x="8602525" y="1820205"/>
            <a:ext cx="1567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Modularity</a:t>
            </a:r>
            <a:endParaRPr b="1"/>
          </a:p>
        </p:txBody>
      </p:sp>
      <p:sp>
        <p:nvSpPr>
          <p:cNvPr id="181" name="Google Shape;181;p23"/>
          <p:cNvSpPr txBox="1"/>
          <p:nvPr/>
        </p:nvSpPr>
        <p:spPr>
          <a:xfrm>
            <a:off x="3801050" y="4664450"/>
            <a:ext cx="4686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rgbClr val="3F3F3F"/>
                </a:solidFill>
                <a:latin typeface="Inter"/>
                <a:ea typeface="Inter"/>
                <a:cs typeface="Inter"/>
                <a:sym typeface="Inter"/>
              </a:rPr>
              <a:t>Learning from other similar </a:t>
            </a:r>
            <a:r>
              <a:rPr b="1" lang="en-US" sz="2000">
                <a:solidFill>
                  <a:srgbClr val="3F3F3F"/>
                </a:solidFill>
                <a:latin typeface="Inter"/>
                <a:ea typeface="Inter"/>
                <a:cs typeface="Inter"/>
                <a:sym typeface="Inter"/>
              </a:rPr>
              <a:t>projects</a:t>
            </a:r>
            <a:endParaRPr b="1"/>
          </a:p>
        </p:txBody>
      </p:sp>
      <p:pic>
        <p:nvPicPr>
          <p:cNvPr id="182" name="Google Shape;182;p23"/>
          <p:cNvPicPr preferRelativeResize="0"/>
          <p:nvPr/>
        </p:nvPicPr>
        <p:blipFill rotWithShape="1">
          <a:blip r:embed="rId6">
            <a:alphaModFix/>
          </a:blip>
          <a:srcRect b="0" l="3194" r="0" t="2429"/>
          <a:stretch/>
        </p:blipFill>
        <p:spPr>
          <a:xfrm>
            <a:off x="655470" y="2368818"/>
            <a:ext cx="4686300" cy="1507863"/>
          </a:xfrm>
          <a:prstGeom prst="rect">
            <a:avLst/>
          </a:prstGeom>
          <a:noFill/>
          <a:ln>
            <a:noFill/>
          </a:ln>
        </p:spPr>
      </p:pic>
      <p:sp>
        <p:nvSpPr>
          <p:cNvPr id="183" name="Google Shape;183;p23"/>
          <p:cNvSpPr/>
          <p:nvPr/>
        </p:nvSpPr>
        <p:spPr>
          <a:xfrm>
            <a:off x="4653920" y="3594340"/>
            <a:ext cx="764100" cy="387300"/>
          </a:xfrm>
          <a:prstGeom prst="ellipse">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txBox="1"/>
          <p:nvPr/>
        </p:nvSpPr>
        <p:spPr>
          <a:xfrm>
            <a:off x="10249150" y="2368825"/>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Discord onramp</a:t>
            </a:r>
            <a:endParaRPr>
              <a:solidFill>
                <a:srgbClr val="3F3F3F"/>
              </a:solidFill>
              <a:latin typeface="Inter"/>
              <a:ea typeface="Inter"/>
              <a:cs typeface="Inter"/>
              <a:sym typeface="Inter"/>
            </a:endParaRPr>
          </a:p>
        </p:txBody>
      </p:sp>
      <p:sp>
        <p:nvSpPr>
          <p:cNvPr id="185" name="Google Shape;185;p23"/>
          <p:cNvSpPr txBox="1"/>
          <p:nvPr/>
        </p:nvSpPr>
        <p:spPr>
          <a:xfrm>
            <a:off x="10231000" y="2822400"/>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Spotify offramp</a:t>
            </a:r>
            <a:endParaRPr>
              <a:solidFill>
                <a:srgbClr val="3F3F3F"/>
              </a:solidFill>
              <a:latin typeface="Inter"/>
              <a:ea typeface="Inter"/>
              <a:cs typeface="Inter"/>
              <a:sym typeface="Inter"/>
            </a:endParaRPr>
          </a:p>
        </p:txBody>
      </p:sp>
      <p:sp>
        <p:nvSpPr>
          <p:cNvPr id="186" name="Google Shape;186;p23"/>
          <p:cNvSpPr txBox="1"/>
          <p:nvPr/>
        </p:nvSpPr>
        <p:spPr>
          <a:xfrm>
            <a:off x="10240804" y="3304670"/>
            <a:ext cx="156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YAML codec</a:t>
            </a:r>
            <a:endParaRPr>
              <a:solidFill>
                <a:srgbClr val="3F3F3F"/>
              </a:solidFill>
              <a:latin typeface="Inter"/>
              <a:ea typeface="Inter"/>
              <a:cs typeface="Inter"/>
              <a:sym typeface="Inter"/>
            </a:endParaRPr>
          </a:p>
        </p:txBody>
      </p:sp>
      <p:sp>
        <p:nvSpPr>
          <p:cNvPr id="187" name="Google Shape;187;p23"/>
          <p:cNvSpPr txBox="1"/>
          <p:nvPr/>
        </p:nvSpPr>
        <p:spPr>
          <a:xfrm>
            <a:off x="10249150" y="3729550"/>
            <a:ext cx="156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3F3F3F"/>
                </a:solidFill>
                <a:latin typeface="Inter"/>
                <a:ea typeface="Inter"/>
                <a:cs typeface="Inter"/>
                <a:sym typeface="Inter"/>
              </a:rPr>
              <a:t>base64 postprocessor</a:t>
            </a:r>
            <a:endParaRPr>
              <a:solidFill>
                <a:srgbClr val="3F3F3F"/>
              </a:solidFill>
              <a:latin typeface="Inter"/>
              <a:ea typeface="Inter"/>
              <a:cs typeface="Inter"/>
              <a:sym typeface="Inter"/>
            </a:endParaRPr>
          </a:p>
        </p:txBody>
      </p:sp>
      <p:cxnSp>
        <p:nvCxnSpPr>
          <p:cNvPr id="188" name="Google Shape;188;p23"/>
          <p:cNvCxnSpPr/>
          <p:nvPr/>
        </p:nvCxnSpPr>
        <p:spPr>
          <a:xfrm flipH="1" rot="10800000">
            <a:off x="9299931" y="2568925"/>
            <a:ext cx="872700" cy="452100"/>
          </a:xfrm>
          <a:prstGeom prst="straightConnector1">
            <a:avLst/>
          </a:prstGeom>
          <a:noFill/>
          <a:ln cap="flat" cmpd="sng" w="9525">
            <a:solidFill>
              <a:schemeClr val="dk2"/>
            </a:solidFill>
            <a:prstDash val="solid"/>
            <a:round/>
            <a:headEnd len="med" w="med" type="triangle"/>
            <a:tailEnd len="med" w="med" type="triangle"/>
          </a:ln>
        </p:spPr>
      </p:cxnSp>
      <p:cxnSp>
        <p:nvCxnSpPr>
          <p:cNvPr id="189" name="Google Shape;189;p23"/>
          <p:cNvCxnSpPr/>
          <p:nvPr/>
        </p:nvCxnSpPr>
        <p:spPr>
          <a:xfrm>
            <a:off x="9301080" y="3374940"/>
            <a:ext cx="891900" cy="110700"/>
          </a:xfrm>
          <a:prstGeom prst="straightConnector1">
            <a:avLst/>
          </a:prstGeom>
          <a:noFill/>
          <a:ln cap="flat" cmpd="sng" w="9525">
            <a:solidFill>
              <a:schemeClr val="dk2"/>
            </a:solidFill>
            <a:prstDash val="solid"/>
            <a:round/>
            <a:headEnd len="med" w="med" type="triangle"/>
            <a:tailEnd len="med" w="med" type="triangle"/>
          </a:ln>
        </p:spPr>
      </p:cxnSp>
      <p:cxnSp>
        <p:nvCxnSpPr>
          <p:cNvPr id="190" name="Google Shape;190;p23"/>
          <p:cNvCxnSpPr/>
          <p:nvPr/>
        </p:nvCxnSpPr>
        <p:spPr>
          <a:xfrm>
            <a:off x="9301075" y="3566445"/>
            <a:ext cx="872700" cy="451800"/>
          </a:xfrm>
          <a:prstGeom prst="straightConnector1">
            <a:avLst/>
          </a:prstGeom>
          <a:noFill/>
          <a:ln cap="flat" cmpd="sng" w="9525">
            <a:solidFill>
              <a:schemeClr val="dk2"/>
            </a:solidFill>
            <a:prstDash val="solid"/>
            <a:round/>
            <a:headEnd len="med" w="med" type="triangle"/>
            <a:tailEnd len="med" w="med" type="triangle"/>
          </a:ln>
        </p:spPr>
      </p:cxnSp>
      <p:cxnSp>
        <p:nvCxnSpPr>
          <p:cNvPr id="191" name="Google Shape;191;p23"/>
          <p:cNvCxnSpPr/>
          <p:nvPr/>
        </p:nvCxnSpPr>
        <p:spPr>
          <a:xfrm flipH="1" rot="10800000">
            <a:off x="9296941" y="3022500"/>
            <a:ext cx="895800" cy="181500"/>
          </a:xfrm>
          <a:prstGeom prst="straightConnector1">
            <a:avLst/>
          </a:prstGeom>
          <a:noFill/>
          <a:ln cap="flat" cmpd="sng" w="9525">
            <a:solidFill>
              <a:schemeClr val="dk2"/>
            </a:solidFill>
            <a:prstDash val="solid"/>
            <a:round/>
            <a:headEnd len="med" w="med" type="triangle"/>
            <a:tailEnd len="med" w="med" type="triangle"/>
          </a:ln>
        </p:spPr>
      </p:cxnSp>
      <p:pic>
        <p:nvPicPr>
          <p:cNvPr id="192" name="Google Shape;192;p23"/>
          <p:cNvPicPr preferRelativeResize="0"/>
          <p:nvPr/>
        </p:nvPicPr>
        <p:blipFill>
          <a:blip r:embed="rId7">
            <a:alphaModFix/>
          </a:blip>
          <a:stretch>
            <a:fillRect/>
          </a:stretch>
        </p:blipFill>
        <p:spPr>
          <a:xfrm>
            <a:off x="6980361" y="2822394"/>
            <a:ext cx="2206617" cy="918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4"/>
          <p:cNvSpPr/>
          <p:nvPr/>
        </p:nvSpPr>
        <p:spPr>
          <a:xfrm>
            <a:off x="9062788" y="2908235"/>
            <a:ext cx="2541300" cy="21690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4"/>
          <p:cNvSpPr/>
          <p:nvPr/>
        </p:nvSpPr>
        <p:spPr>
          <a:xfrm>
            <a:off x="6237838" y="2908223"/>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4"/>
          <p:cNvSpPr/>
          <p:nvPr/>
        </p:nvSpPr>
        <p:spPr>
          <a:xfrm>
            <a:off x="3412875" y="2908235"/>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p:nvPr/>
        </p:nvSpPr>
        <p:spPr>
          <a:xfrm>
            <a:off x="587913" y="2908235"/>
            <a:ext cx="2541300" cy="2169000"/>
          </a:xfrm>
          <a:prstGeom prst="roundRect">
            <a:avLst>
              <a:gd fmla="val 16667" name="adj"/>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4"/>
          <p:cNvSpPr txBox="1"/>
          <p:nvPr/>
        </p:nvSpPr>
        <p:spPr>
          <a:xfrm>
            <a:off x="585203" y="326925"/>
            <a:ext cx="7937100" cy="715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B6CF"/>
              </a:buClr>
              <a:buSzPts val="3600"/>
              <a:buFont typeface="Noto Sans Symbols"/>
              <a:buNone/>
            </a:pPr>
            <a:r>
              <a:rPr b="1" lang="en-US" sz="3600">
                <a:solidFill>
                  <a:schemeClr val="lt1"/>
                </a:solidFill>
                <a:latin typeface="Inter"/>
                <a:ea typeface="Inter"/>
                <a:cs typeface="Inter"/>
                <a:sym typeface="Inter"/>
              </a:rPr>
              <a:t>Why “choosing the path of pain”?</a:t>
            </a:r>
            <a:endParaRPr b="1">
              <a:latin typeface="Inter"/>
              <a:ea typeface="Inter"/>
              <a:cs typeface="Inter"/>
              <a:sym typeface="Inter"/>
            </a:endParaRPr>
          </a:p>
        </p:txBody>
      </p:sp>
      <p:sp>
        <p:nvSpPr>
          <p:cNvPr id="203" name="Google Shape;203;p24"/>
          <p:cNvSpPr txBox="1"/>
          <p:nvPr/>
        </p:nvSpPr>
        <p:spPr>
          <a:xfrm>
            <a:off x="654450" y="5590210"/>
            <a:ext cx="10883100" cy="5079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en-US" sz="2000">
                <a:solidFill>
                  <a:srgbClr val="3F3F3F"/>
                </a:solidFill>
                <a:latin typeface="Inter"/>
                <a:ea typeface="Inter"/>
                <a:cs typeface="Inter"/>
                <a:sym typeface="Inter"/>
              </a:rPr>
              <a:t>The only one</a:t>
            </a:r>
            <a:r>
              <a:rPr lang="en-US" sz="2000">
                <a:solidFill>
                  <a:srgbClr val="3F3F3F"/>
                </a:solidFill>
                <a:latin typeface="Inter"/>
                <a:ea typeface="Inter"/>
                <a:cs typeface="Inter"/>
                <a:sym typeface="Inter"/>
              </a:rPr>
              <a:t> performant enough for Tremor’s use-case is “</a:t>
            </a:r>
            <a:r>
              <a:rPr b="1" lang="en-US" sz="2000">
                <a:solidFill>
                  <a:srgbClr val="3F3F3F"/>
                </a:solidFill>
                <a:latin typeface="Inter"/>
                <a:ea typeface="Inter"/>
                <a:cs typeface="Inter"/>
                <a:sym typeface="Inter"/>
              </a:rPr>
              <a:t>dynamic loading</a:t>
            </a:r>
            <a:r>
              <a:rPr lang="en-US" sz="2000">
                <a:solidFill>
                  <a:srgbClr val="3F3F3F"/>
                </a:solidFill>
                <a:latin typeface="Inter"/>
                <a:ea typeface="Inter"/>
                <a:cs typeface="Inter"/>
                <a:sym typeface="Inter"/>
              </a:rPr>
              <a:t>”</a:t>
            </a:r>
            <a:endParaRPr sz="2000">
              <a:solidFill>
                <a:srgbClr val="3F3F3F"/>
              </a:solidFill>
              <a:latin typeface="Inter"/>
              <a:ea typeface="Inter"/>
              <a:cs typeface="Inter"/>
              <a:sym typeface="Inter"/>
            </a:endParaRPr>
          </a:p>
          <a:p>
            <a:pPr indent="0" lvl="0" marL="0" rtl="0" algn="ctr">
              <a:spcBef>
                <a:spcPts val="0"/>
              </a:spcBef>
              <a:spcAft>
                <a:spcPts val="0"/>
              </a:spcAft>
              <a:buNone/>
            </a:pPr>
            <a:r>
              <a:t/>
            </a:r>
            <a:endParaRPr sz="2000">
              <a:solidFill>
                <a:srgbClr val="3F3F3F"/>
              </a:solidFill>
              <a:latin typeface="Inter"/>
              <a:ea typeface="Inter"/>
              <a:cs typeface="Inter"/>
              <a:sym typeface="Inter"/>
            </a:endParaRPr>
          </a:p>
        </p:txBody>
      </p:sp>
      <p:sp>
        <p:nvSpPr>
          <p:cNvPr id="204" name="Google Shape;204;p24"/>
          <p:cNvSpPr txBox="1"/>
          <p:nvPr/>
        </p:nvSpPr>
        <p:spPr>
          <a:xfrm>
            <a:off x="2109300" y="2017095"/>
            <a:ext cx="79734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100">
                <a:solidFill>
                  <a:srgbClr val="3F3F3F"/>
                </a:solidFill>
                <a:latin typeface="Inter"/>
                <a:ea typeface="Inter"/>
                <a:cs typeface="Inter"/>
                <a:sym typeface="Inter"/>
              </a:rPr>
              <a:t>Many ways to implement a plugin system:</a:t>
            </a:r>
            <a:endParaRPr sz="1500">
              <a:latin typeface="Inter"/>
              <a:ea typeface="Inter"/>
              <a:cs typeface="Inter"/>
              <a:sym typeface="Inter"/>
            </a:endParaRPr>
          </a:p>
        </p:txBody>
      </p:sp>
      <p:sp>
        <p:nvSpPr>
          <p:cNvPr id="205" name="Google Shape;205;p24"/>
          <p:cNvSpPr txBox="1"/>
          <p:nvPr/>
        </p:nvSpPr>
        <p:spPr>
          <a:xfrm>
            <a:off x="717063" y="3030635"/>
            <a:ext cx="228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Scripting languages</a:t>
            </a:r>
            <a:endParaRPr i="1" sz="1000"/>
          </a:p>
        </p:txBody>
      </p:sp>
      <p:pic>
        <p:nvPicPr>
          <p:cNvPr id="206" name="Google Shape;206;p24"/>
          <p:cNvPicPr preferRelativeResize="0"/>
          <p:nvPr/>
        </p:nvPicPr>
        <p:blipFill>
          <a:blip r:embed="rId3">
            <a:alphaModFix/>
          </a:blip>
          <a:stretch>
            <a:fillRect/>
          </a:stretch>
        </p:blipFill>
        <p:spPr>
          <a:xfrm>
            <a:off x="4211112" y="3638745"/>
            <a:ext cx="991149" cy="991149"/>
          </a:xfrm>
          <a:prstGeom prst="rect">
            <a:avLst/>
          </a:prstGeom>
          <a:noFill/>
          <a:ln>
            <a:noFill/>
          </a:ln>
        </p:spPr>
      </p:pic>
      <p:pic>
        <p:nvPicPr>
          <p:cNvPr id="207" name="Google Shape;207;p24"/>
          <p:cNvPicPr preferRelativeResize="0"/>
          <p:nvPr/>
        </p:nvPicPr>
        <p:blipFill>
          <a:blip r:embed="rId4">
            <a:alphaModFix/>
          </a:blip>
          <a:stretch>
            <a:fillRect/>
          </a:stretch>
        </p:blipFill>
        <p:spPr>
          <a:xfrm>
            <a:off x="864113" y="3678910"/>
            <a:ext cx="910792" cy="910799"/>
          </a:xfrm>
          <a:prstGeom prst="rect">
            <a:avLst/>
          </a:prstGeom>
          <a:noFill/>
          <a:ln>
            <a:noFill/>
          </a:ln>
        </p:spPr>
      </p:pic>
      <p:pic>
        <p:nvPicPr>
          <p:cNvPr id="208" name="Google Shape;208;p24"/>
          <p:cNvPicPr preferRelativeResize="0"/>
          <p:nvPr/>
        </p:nvPicPr>
        <p:blipFill>
          <a:blip r:embed="rId5">
            <a:alphaModFix/>
          </a:blip>
          <a:stretch>
            <a:fillRect/>
          </a:stretch>
        </p:blipFill>
        <p:spPr>
          <a:xfrm>
            <a:off x="2029382" y="3678916"/>
            <a:ext cx="823623" cy="823607"/>
          </a:xfrm>
          <a:prstGeom prst="rect">
            <a:avLst/>
          </a:prstGeom>
          <a:noFill/>
          <a:ln>
            <a:noFill/>
          </a:ln>
        </p:spPr>
      </p:pic>
      <p:pic>
        <p:nvPicPr>
          <p:cNvPr id="209" name="Google Shape;209;p24"/>
          <p:cNvPicPr preferRelativeResize="0"/>
          <p:nvPr/>
        </p:nvPicPr>
        <p:blipFill>
          <a:blip r:embed="rId6">
            <a:alphaModFix/>
          </a:blip>
          <a:stretch>
            <a:fillRect/>
          </a:stretch>
        </p:blipFill>
        <p:spPr>
          <a:xfrm>
            <a:off x="1431750" y="3986512"/>
            <a:ext cx="910791" cy="910799"/>
          </a:xfrm>
          <a:prstGeom prst="rect">
            <a:avLst/>
          </a:prstGeom>
          <a:noFill/>
          <a:ln>
            <a:noFill/>
          </a:ln>
        </p:spPr>
      </p:pic>
      <p:pic>
        <p:nvPicPr>
          <p:cNvPr id="210" name="Google Shape;210;p24"/>
          <p:cNvPicPr preferRelativeResize="0"/>
          <p:nvPr/>
        </p:nvPicPr>
        <p:blipFill rotWithShape="1">
          <a:blip r:embed="rId7">
            <a:alphaModFix/>
          </a:blip>
          <a:srcRect b="0" l="7640" r="9399" t="0"/>
          <a:stretch/>
        </p:blipFill>
        <p:spPr>
          <a:xfrm>
            <a:off x="6284113" y="3648680"/>
            <a:ext cx="2448731" cy="1240600"/>
          </a:xfrm>
          <a:prstGeom prst="rect">
            <a:avLst/>
          </a:prstGeom>
          <a:noFill/>
          <a:ln>
            <a:noFill/>
          </a:ln>
        </p:spPr>
      </p:pic>
      <p:sp>
        <p:nvSpPr>
          <p:cNvPr id="211" name="Google Shape;211;p24"/>
          <p:cNvSpPr txBox="1"/>
          <p:nvPr/>
        </p:nvSpPr>
        <p:spPr>
          <a:xfrm>
            <a:off x="9109137" y="3030635"/>
            <a:ext cx="24486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Dynamic loading</a:t>
            </a:r>
            <a:endParaRPr i="1" sz="1000"/>
          </a:p>
        </p:txBody>
      </p:sp>
      <p:sp>
        <p:nvSpPr>
          <p:cNvPr id="212" name="Google Shape;212;p24"/>
          <p:cNvSpPr txBox="1"/>
          <p:nvPr/>
        </p:nvSpPr>
        <p:spPr>
          <a:xfrm>
            <a:off x="3542025" y="3039035"/>
            <a:ext cx="2283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WebAssembly</a:t>
            </a:r>
            <a:endParaRPr i="1" sz="1000"/>
          </a:p>
        </p:txBody>
      </p:sp>
      <p:sp>
        <p:nvSpPr>
          <p:cNvPr id="213" name="Google Shape;213;p24"/>
          <p:cNvSpPr txBox="1"/>
          <p:nvPr/>
        </p:nvSpPr>
        <p:spPr>
          <a:xfrm>
            <a:off x="6366988" y="3030635"/>
            <a:ext cx="22830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1600">
                <a:solidFill>
                  <a:srgbClr val="3F3F3F"/>
                </a:solidFill>
                <a:latin typeface="Inter"/>
                <a:ea typeface="Inter"/>
                <a:cs typeface="Inter"/>
                <a:sym typeface="Inter"/>
              </a:rPr>
              <a:t>Inter-Process Communication</a:t>
            </a:r>
            <a:endParaRPr i="1" sz="1600">
              <a:solidFill>
                <a:srgbClr val="3F3F3F"/>
              </a:solidFill>
              <a:latin typeface="Inter"/>
              <a:ea typeface="Inter"/>
              <a:cs typeface="Inter"/>
              <a:sym typeface="Inter"/>
            </a:endParaRPr>
          </a:p>
        </p:txBody>
      </p:sp>
      <p:pic>
        <p:nvPicPr>
          <p:cNvPr id="214" name="Google Shape;214;p24"/>
          <p:cNvPicPr preferRelativeResize="0"/>
          <p:nvPr/>
        </p:nvPicPr>
        <p:blipFill>
          <a:blip r:embed="rId8">
            <a:alphaModFix/>
          </a:blip>
          <a:stretch>
            <a:fillRect/>
          </a:stretch>
        </p:blipFill>
        <p:spPr>
          <a:xfrm>
            <a:off x="9201325" y="3567286"/>
            <a:ext cx="2264225" cy="1322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range Red">
      <a:dk1>
        <a:srgbClr val="000000"/>
      </a:dk1>
      <a:lt1>
        <a:srgbClr val="FFFFFF"/>
      </a:lt1>
      <a:dk2>
        <a:srgbClr val="3F3F3F"/>
      </a:dk2>
      <a:lt2>
        <a:srgbClr val="E9E5DC"/>
      </a:lt2>
      <a:accent1>
        <a:srgbClr val="D34817"/>
      </a:accent1>
      <a:accent2>
        <a:srgbClr val="9B2D1F"/>
      </a:accent2>
      <a:accent3>
        <a:srgbClr val="A28E6A"/>
      </a:accent3>
      <a:accent4>
        <a:srgbClr val="956251"/>
      </a:accent4>
      <a:accent5>
        <a:srgbClr val="918485"/>
      </a:accent5>
      <a:accent6>
        <a:srgbClr val="855D5D"/>
      </a:accent6>
      <a:hlink>
        <a:srgbClr val="326DA5"/>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